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264" r:id="rId7"/>
    <p:sldId id="265" r:id="rId8"/>
    <p:sldId id="261" r:id="rId9"/>
    <p:sldId id="260" r:id="rId10"/>
    <p:sldId id="271" r:id="rId11"/>
    <p:sldId id="272" r:id="rId12"/>
    <p:sldId id="273" r:id="rId13"/>
    <p:sldId id="274" r:id="rId14"/>
    <p:sldId id="275" r:id="rId15"/>
    <p:sldId id="276" r:id="rId16"/>
    <p:sldId id="277" r:id="rId17"/>
    <p:sldId id="266" r:id="rId18"/>
    <p:sldId id="267" r:id="rId19"/>
    <p:sldId id="278" r:id="rId20"/>
    <p:sldId id="279" r:id="rId21"/>
    <p:sldId id="281" r:id="rId22"/>
    <p:sldId id="284" r:id="rId23"/>
    <p:sldId id="283" r:id="rId24"/>
    <p:sldId id="282" r:id="rId25"/>
    <p:sldId id="290" r:id="rId26"/>
    <p:sldId id="286" r:id="rId27"/>
    <p:sldId id="291" r:id="rId28"/>
    <p:sldId id="288" r:id="rId29"/>
    <p:sldId id="287" r:id="rId30"/>
    <p:sldId id="289" r:id="rId31"/>
    <p:sldId id="270" r:id="rId32"/>
    <p:sldId id="280" r:id="rId33"/>
    <p:sldId id="285" r:id="rId34"/>
    <p:sldId id="268" r:id="rId35"/>
    <p:sldId id="269"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7FFB95-D0B5-0DEF-9ACD-2C2CC932DDE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7E6163A-9A33-5DD7-3BA6-3E639E76B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CB3415E-2AC0-332D-7434-9FDEDF86DEEC}"/>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5" name="Нижний колонтитул 4">
            <a:extLst>
              <a:ext uri="{FF2B5EF4-FFF2-40B4-BE49-F238E27FC236}">
                <a16:creationId xmlns:a16="http://schemas.microsoft.com/office/drawing/2014/main" id="{74CD1423-35C1-8E2E-505E-A485F9ED39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6A16CC-81CF-E2B0-91D8-BABDB2595C3A}"/>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80756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EF4C2-9913-51D2-C3D6-46A5B3C1AF4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F580DE3-2EA8-672F-8CC7-715C92FA2C9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3766B62-D4CD-5810-7E92-4E7512018C7A}"/>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5" name="Нижний колонтитул 4">
            <a:extLst>
              <a:ext uri="{FF2B5EF4-FFF2-40B4-BE49-F238E27FC236}">
                <a16:creationId xmlns:a16="http://schemas.microsoft.com/office/drawing/2014/main" id="{E806C85F-45D1-2CF4-3F38-1AB121ACBC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76743F-823C-71DD-A3F8-19088495B8A7}"/>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22035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4BF3F54-2C72-AD4F-6DD4-3D25B4583FC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F23DFC4-592E-570A-F509-0B9154EFE52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174168-FA33-CD74-F0A0-A1A0D01CE3D9}"/>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5" name="Нижний колонтитул 4">
            <a:extLst>
              <a:ext uri="{FF2B5EF4-FFF2-40B4-BE49-F238E27FC236}">
                <a16:creationId xmlns:a16="http://schemas.microsoft.com/office/drawing/2014/main" id="{3B6ED9D5-5714-3E2C-BDB8-19E3E1841FF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34B5A1-05F9-A585-6AD5-93228ECA0310}"/>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07799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82F391-9E94-7C06-2C79-060BAE461EF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4AFEAF6-A331-9288-97E7-72CFE572F21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540A94-98F3-316E-7610-BF046231F9A3}"/>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5" name="Нижний колонтитул 4">
            <a:extLst>
              <a:ext uri="{FF2B5EF4-FFF2-40B4-BE49-F238E27FC236}">
                <a16:creationId xmlns:a16="http://schemas.microsoft.com/office/drawing/2014/main" id="{0FC3CFAA-1973-E4EB-4087-7DDA53A85C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48DCA5-F5AA-7430-833A-5011A6DEBC8D}"/>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78284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1F0E11-A7A2-D092-9113-BF4A693A7B0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8E173BC-551D-D109-9BD5-B83E7BB83E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80D7F2F-D86C-6BFC-2FB3-253D8AF92DD4}"/>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5" name="Нижний колонтитул 4">
            <a:extLst>
              <a:ext uri="{FF2B5EF4-FFF2-40B4-BE49-F238E27FC236}">
                <a16:creationId xmlns:a16="http://schemas.microsoft.com/office/drawing/2014/main" id="{C5E1824D-115F-0FDD-371E-A5BAD105B8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B867D7A-CA8F-0DA9-DB4F-C367D13327F0}"/>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4557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8B4CBB-5C52-FE45-BF9A-EB3FDC8303D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380A11-EFF5-9E29-2E84-1398AF2CA99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C4CF8FC-B2B5-2A18-9643-EEA3E060CB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E8F265C-9B6B-A207-65CA-CE05CF74B152}"/>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6" name="Нижний колонтитул 5">
            <a:extLst>
              <a:ext uri="{FF2B5EF4-FFF2-40B4-BE49-F238E27FC236}">
                <a16:creationId xmlns:a16="http://schemas.microsoft.com/office/drawing/2014/main" id="{28E44469-8AFD-22DD-7ACD-594F81FCBF4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FE1F98F-02A2-F5EF-BBBC-52DA3AEF8740}"/>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85803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1C3FB-080D-8663-48F3-81E9577F4F6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B753BB6-805B-13A5-F352-50138442D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F6997BA-FEB2-95E6-C795-05C663C5C89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1BF0118-F31F-248F-0043-BB4A32CC9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0BB4F43-9B6C-AF1D-2CFF-BFE5F320234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72EFC6B-66D9-BE19-17C2-607E1C4FF027}"/>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8" name="Нижний колонтитул 7">
            <a:extLst>
              <a:ext uri="{FF2B5EF4-FFF2-40B4-BE49-F238E27FC236}">
                <a16:creationId xmlns:a16="http://schemas.microsoft.com/office/drawing/2014/main" id="{C72235B8-D7ED-70BB-5780-DDF5D66E5F7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10664DC-815D-A2D7-35F1-46FE7FA56E7A}"/>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60686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93E6E5-B301-8BFF-F324-BB6CE459DB2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708B4A9-140A-3B3D-7734-4781D5357B43}"/>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4" name="Нижний колонтитул 3">
            <a:extLst>
              <a:ext uri="{FF2B5EF4-FFF2-40B4-BE49-F238E27FC236}">
                <a16:creationId xmlns:a16="http://schemas.microsoft.com/office/drawing/2014/main" id="{F6D10251-A2C3-F59E-2239-41827CA5865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E5FEBED-DD1C-7779-2D41-06A261E58829}"/>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4793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3810F93-628D-F29A-2D15-596EA6F31601}"/>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3" name="Нижний колонтитул 2">
            <a:extLst>
              <a:ext uri="{FF2B5EF4-FFF2-40B4-BE49-F238E27FC236}">
                <a16:creationId xmlns:a16="http://schemas.microsoft.com/office/drawing/2014/main" id="{49D1C5CA-F4FA-BD53-F023-BB6126040BB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AD178F7-2828-3CF2-8CB7-C694955576B6}"/>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101358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FC5D0-60F2-AEBE-BDD6-743A640061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704FA57-5DC3-ECB0-21D7-FDDADB6E2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A7CD748-4693-22C8-3230-4514BAE27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F9487B8-AEA6-2300-10CE-093DC3BE2819}"/>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6" name="Нижний колонтитул 5">
            <a:extLst>
              <a:ext uri="{FF2B5EF4-FFF2-40B4-BE49-F238E27FC236}">
                <a16:creationId xmlns:a16="http://schemas.microsoft.com/office/drawing/2014/main" id="{D98A22B8-E38D-8ED6-FFE1-941F14F7D0C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2463996-18A7-25ED-F8FA-E3917A9FAC5F}"/>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296954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28875-E5FD-6A2A-A159-74F2156AD4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E4DB922-C0E6-26E1-A6B9-4BFC74604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314C96A-E82B-C6B8-410C-F24F6A846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A19B2A-2AEF-98CE-EB68-62D305DAF943}"/>
              </a:ext>
            </a:extLst>
          </p:cNvPr>
          <p:cNvSpPr>
            <a:spLocks noGrp="1"/>
          </p:cNvSpPr>
          <p:nvPr>
            <p:ph type="dt" sz="half" idx="10"/>
          </p:nvPr>
        </p:nvSpPr>
        <p:spPr/>
        <p:txBody>
          <a:bodyPr/>
          <a:lstStyle/>
          <a:p>
            <a:fld id="{AF7A6536-24D8-476F-A67A-658A7316112F}" type="datetimeFigureOut">
              <a:rPr lang="ru-RU" smtClean="0"/>
              <a:t>11.03.2024</a:t>
            </a:fld>
            <a:endParaRPr lang="ru-RU"/>
          </a:p>
        </p:txBody>
      </p:sp>
      <p:sp>
        <p:nvSpPr>
          <p:cNvPr id="6" name="Нижний колонтитул 5">
            <a:extLst>
              <a:ext uri="{FF2B5EF4-FFF2-40B4-BE49-F238E27FC236}">
                <a16:creationId xmlns:a16="http://schemas.microsoft.com/office/drawing/2014/main" id="{D6CD03B2-DBF4-2389-F272-0FE7D0953E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FDDBCCA-25FE-A923-D964-EA7467E0FB18}"/>
              </a:ext>
            </a:extLst>
          </p:cNvPr>
          <p:cNvSpPr>
            <a:spLocks noGrp="1"/>
          </p:cNvSpPr>
          <p:nvPr>
            <p:ph type="sldNum" sz="quarter" idx="12"/>
          </p:nvPr>
        </p:nvSpPr>
        <p:spPr/>
        <p:txBody>
          <a:bodyPr/>
          <a:lstStyle/>
          <a:p>
            <a:fld id="{B567F49C-D01E-47A6-9CE3-663924346A86}" type="slidenum">
              <a:rPr lang="ru-RU" smtClean="0"/>
              <a:t>‹#›</a:t>
            </a:fld>
            <a:endParaRPr lang="ru-RU"/>
          </a:p>
        </p:txBody>
      </p:sp>
    </p:spTree>
    <p:extLst>
      <p:ext uri="{BB962C8B-B14F-4D97-AF65-F5344CB8AC3E}">
        <p14:creationId xmlns:p14="http://schemas.microsoft.com/office/powerpoint/2010/main" val="97761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C8CFC1-715F-56E2-8F78-875666D52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665B3ED-1B0D-90CD-B442-43C24D757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E427C7D-3F62-EAD6-9238-0A3B174D5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7A6536-24D8-476F-A67A-658A7316112F}" type="datetimeFigureOut">
              <a:rPr lang="ru-RU" smtClean="0"/>
              <a:t>11.03.2024</a:t>
            </a:fld>
            <a:endParaRPr lang="ru-RU"/>
          </a:p>
        </p:txBody>
      </p:sp>
      <p:sp>
        <p:nvSpPr>
          <p:cNvPr id="5" name="Нижний колонтитул 4">
            <a:extLst>
              <a:ext uri="{FF2B5EF4-FFF2-40B4-BE49-F238E27FC236}">
                <a16:creationId xmlns:a16="http://schemas.microsoft.com/office/drawing/2014/main" id="{12AF3E62-0309-A896-0F0B-190758D0C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F9434FD2-7C7B-8C2C-180E-4F7F44A07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67F49C-D01E-47A6-9CE3-663924346A86}" type="slidenum">
              <a:rPr lang="ru-RU" smtClean="0"/>
              <a:t>‹#›</a:t>
            </a:fld>
            <a:endParaRPr lang="ru-RU"/>
          </a:p>
        </p:txBody>
      </p:sp>
    </p:spTree>
    <p:extLst>
      <p:ext uri="{BB962C8B-B14F-4D97-AF65-F5344CB8AC3E}">
        <p14:creationId xmlns:p14="http://schemas.microsoft.com/office/powerpoint/2010/main" val="382045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90BFE-97F0-94DF-B733-DBDB5314F669}"/>
              </a:ext>
            </a:extLst>
          </p:cNvPr>
          <p:cNvSpPr>
            <a:spLocks noGrp="1"/>
          </p:cNvSpPr>
          <p:nvPr>
            <p:ph type="ctrTitle"/>
          </p:nvPr>
        </p:nvSpPr>
        <p:spPr>
          <a:xfrm>
            <a:off x="1391265" y="1889279"/>
            <a:ext cx="9144000" cy="2387600"/>
          </a:xfrm>
        </p:spPr>
        <p:txBody>
          <a:bodyPr>
            <a:normAutofit fontScale="90000"/>
          </a:bodyPr>
          <a:lstStyle/>
          <a:p>
            <a:r>
              <a:rPr lang="en-US" dirty="0">
                <a:latin typeface="Calibri" panose="020F0502020204030204" pitchFamily="34" charset="0"/>
                <a:cs typeface="Calibri" panose="020F0502020204030204" pitchFamily="34" charset="0"/>
              </a:rPr>
              <a:t>The morphological and anatomical structure of the stem </a:t>
            </a:r>
            <a:endParaRPr lang="ru-R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393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7B2EE2-AD16-6580-B18D-1EE5EA0DE446}"/>
              </a:ext>
            </a:extLst>
          </p:cNvPr>
          <p:cNvSpPr>
            <a:spLocks noGrp="1"/>
          </p:cNvSpPr>
          <p:nvPr>
            <p:ph type="title"/>
          </p:nvPr>
        </p:nvSpPr>
        <p:spPr>
          <a:xfrm>
            <a:off x="322007" y="1014054"/>
            <a:ext cx="10515600" cy="1325563"/>
          </a:xfrm>
        </p:spPr>
        <p:txBody>
          <a:bodyPr>
            <a:normAutofit fontScale="90000"/>
          </a:bodyPr>
          <a:lstStyle/>
          <a:p>
            <a:r>
              <a:rPr lang="en-US" sz="2400" b="1" i="0" dirty="0">
                <a:solidFill>
                  <a:srgbClr val="000000"/>
                </a:solidFill>
                <a:effectLst/>
                <a:latin typeface="Calibri" panose="020F0502020204030204" pitchFamily="34" charset="0"/>
                <a:cs typeface="Calibri" panose="020F0502020204030204" pitchFamily="34" charset="0"/>
              </a:rPr>
              <a:t>Cortex</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The region that lies next to the epidermis is the cortex.</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The innermost layer of the cortex is the endodermis, known also as the starch-sheath.</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It consists of a single layer of cells that surrounds the stele and contains numerous starch grains.</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Frequently it is most easily distinguishable from the surrounding tissue by the presence of these starch grains.</a:t>
            </a:r>
            <a:br>
              <a:rPr lang="en-US" b="0" i="0" dirty="0">
                <a:solidFill>
                  <a:srgbClr val="000000"/>
                </a:solidFill>
                <a:effectLst/>
                <a:latin typeface="Droid Sans"/>
              </a:rPr>
            </a:br>
            <a:endParaRPr lang="ru-RU" dirty="0"/>
          </a:p>
        </p:txBody>
      </p:sp>
      <p:sp>
        <p:nvSpPr>
          <p:cNvPr id="4" name="TextBox 3">
            <a:extLst>
              <a:ext uri="{FF2B5EF4-FFF2-40B4-BE49-F238E27FC236}">
                <a16:creationId xmlns:a16="http://schemas.microsoft.com/office/drawing/2014/main" id="{9A3A568E-1B3A-AA8E-F850-0E8E3D02221A}"/>
              </a:ext>
            </a:extLst>
          </p:cNvPr>
          <p:cNvSpPr txBox="1"/>
          <p:nvPr/>
        </p:nvSpPr>
        <p:spPr>
          <a:xfrm>
            <a:off x="322007" y="3111635"/>
            <a:ext cx="11005984" cy="1785104"/>
          </a:xfrm>
          <a:prstGeom prst="rect">
            <a:avLst/>
          </a:prstGeom>
          <a:noFill/>
        </p:spPr>
        <p:txBody>
          <a:bodyPr wrap="square">
            <a:spAutoFit/>
          </a:bodyPr>
          <a:lstStyle/>
          <a:p>
            <a:pPr algn="l"/>
            <a:r>
              <a:rPr lang="en-US" sz="2200" b="0" i="0" dirty="0">
                <a:solidFill>
                  <a:srgbClr val="000000"/>
                </a:solidFill>
                <a:effectLst/>
                <a:latin typeface="Calibri" panose="020F0502020204030204" pitchFamily="34" charset="0"/>
                <a:cs typeface="Calibri" panose="020F0502020204030204" pitchFamily="34" charset="0"/>
              </a:rPr>
              <a:t>The part of the cortex situated between the epidermis and endodermis is generally divided into two regions:</a:t>
            </a:r>
          </a:p>
          <a:p>
            <a:pPr algn="l"/>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An Outer zone of </a:t>
            </a:r>
            <a:r>
              <a:rPr lang="en-US" sz="2200" b="1" i="0" dirty="0">
                <a:solidFill>
                  <a:srgbClr val="000000"/>
                </a:solidFill>
                <a:effectLst/>
                <a:latin typeface="Calibri" panose="020F0502020204030204" pitchFamily="34" charset="0"/>
                <a:cs typeface="Calibri" panose="020F0502020204030204" pitchFamily="34" charset="0"/>
              </a:rPr>
              <a:t>collenchyma cells.</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An Inner zone of </a:t>
            </a:r>
            <a:r>
              <a:rPr lang="en-US" sz="2200" b="1" i="0" dirty="0">
                <a:solidFill>
                  <a:srgbClr val="000000"/>
                </a:solidFill>
                <a:effectLst/>
                <a:latin typeface="Calibri" panose="020F0502020204030204" pitchFamily="34" charset="0"/>
                <a:cs typeface="Calibri" panose="020F0502020204030204" pitchFamily="34" charset="0"/>
              </a:rPr>
              <a:t>parenchyma cells.</a:t>
            </a:r>
          </a:p>
        </p:txBody>
      </p:sp>
    </p:spTree>
    <p:extLst>
      <p:ext uri="{BB962C8B-B14F-4D97-AF65-F5344CB8AC3E}">
        <p14:creationId xmlns:p14="http://schemas.microsoft.com/office/powerpoint/2010/main" val="377496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785C11-501B-D8CD-6F2D-26E9DA6B41EB}"/>
              </a:ext>
            </a:extLst>
          </p:cNvPr>
          <p:cNvSpPr txBox="1"/>
          <p:nvPr/>
        </p:nvSpPr>
        <p:spPr>
          <a:xfrm>
            <a:off x="575187" y="1012954"/>
            <a:ext cx="10766323" cy="4832092"/>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Collenchyma</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On the inside of the epidermis, there is usually band of collenchyma.</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cells of the collenchyma are modified parenchyma cells with cellulose walls thickened at the angles where three or more cells are in resembles parenchyma in being alive and in having a moderate amount of protoplasm.</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Collenchyma cells of stem sometimes contain chloroplast.</a:t>
            </a:r>
          </a:p>
          <a:p>
            <a:pPr algn="l"/>
            <a:r>
              <a:rPr lang="en-US" sz="2200" b="1" i="0" u="sng"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chief function of collenchyma cells is to serve as strengthening material in succulent organs which do not develop much woody tissue, or in the soft young parts of woody plants before stronger tissues have been developed.</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They are specially fitted for giving strength to young, growing organs, since the thickened parts of the walls have considerable rigidity, while the thinner parts allow for an exchange of materials between the cells and for the cells.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Collenchyma cells carry on photosynthesis when they contain chloroplasts.</a:t>
            </a:r>
          </a:p>
        </p:txBody>
      </p:sp>
    </p:spTree>
    <p:extLst>
      <p:ext uri="{BB962C8B-B14F-4D97-AF65-F5344CB8AC3E}">
        <p14:creationId xmlns:p14="http://schemas.microsoft.com/office/powerpoint/2010/main" val="307424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DC525-8058-707F-E4AF-90CA23D5D8D0}"/>
              </a:ext>
            </a:extLst>
          </p:cNvPr>
          <p:cNvSpPr txBox="1"/>
          <p:nvPr/>
        </p:nvSpPr>
        <p:spPr>
          <a:xfrm>
            <a:off x="471947" y="239651"/>
            <a:ext cx="10810569" cy="5847755"/>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Parenchyma</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Parenchyma cells are generally regular in shape, have comparatively thin walls, and are not greatly elongated in any direction.</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They are living cells and contain a moderate amount of protoplasm.</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When they are exposed to light they develop chloroplasts and are known as chlorenchyma cells.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Chlorenchyma cells are thus only a special kind of parenchyma cells.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parenchyma cells in the cortex of a stem are near enough to the light so that some or all of them develop chloroplasts and perform photosynthesis.</a:t>
            </a:r>
          </a:p>
          <a:p>
            <a:pPr algn="l"/>
            <a:r>
              <a:rPr lang="en-US" sz="2200" b="1" i="0" u="sng"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function of parenchyma cells is important in succulent stems and in the young parts of the stems and woody plants before strong mechanical tissues have been developed.</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parenchyma cells serve for the slow conduction of water and food.</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In the case of cortex of stem, it becomes evident that the water which is received by the collenchyma and the epidermis must be conducted through the parenchyma.</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turgid parenchyma cells frequently help in rigidity to an organ.</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parenchyma is the special storage tissue of plants.</a:t>
            </a:r>
          </a:p>
        </p:txBody>
      </p:sp>
    </p:spTree>
    <p:extLst>
      <p:ext uri="{BB962C8B-B14F-4D97-AF65-F5344CB8AC3E}">
        <p14:creationId xmlns:p14="http://schemas.microsoft.com/office/powerpoint/2010/main" val="221512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DE5AC-45F3-34B2-66FC-7AE769A583D4}"/>
              </a:ext>
            </a:extLst>
          </p:cNvPr>
          <p:cNvSpPr txBox="1"/>
          <p:nvPr/>
        </p:nvSpPr>
        <p:spPr>
          <a:xfrm>
            <a:off x="320777" y="738463"/>
            <a:ext cx="11743404" cy="3816429"/>
          </a:xfrm>
          <a:prstGeom prst="rect">
            <a:avLst/>
          </a:prstGeom>
          <a:noFill/>
        </p:spPr>
        <p:txBody>
          <a:bodyPr wrap="square">
            <a:spAutoFit/>
          </a:bodyPr>
          <a:lstStyle/>
          <a:p>
            <a:pPr algn="just"/>
            <a:r>
              <a:rPr lang="en-US" sz="2200" b="1" i="0" dirty="0">
                <a:solidFill>
                  <a:srgbClr val="000000"/>
                </a:solidFill>
                <a:effectLst/>
                <a:latin typeface="Calibri" panose="020F0502020204030204" pitchFamily="34" charset="0"/>
                <a:cs typeface="Calibri" panose="020F0502020204030204" pitchFamily="34" charset="0"/>
              </a:rPr>
              <a:t>Sclerenchyma</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Sclerenchyma cells are found in the cortex of some stems.</a:t>
            </a:r>
          </a:p>
          <a:p>
            <a:pPr algn="l"/>
            <a:r>
              <a:rPr lang="en-US" sz="2200" b="0" i="0" dirty="0">
                <a:solidFill>
                  <a:srgbClr val="000000"/>
                </a:solidFill>
                <a:effectLst/>
                <a:latin typeface="Calibri" panose="020F0502020204030204" pitchFamily="34" charset="0"/>
                <a:cs typeface="Calibri" panose="020F0502020204030204" pitchFamily="34" charset="0"/>
              </a:rPr>
              <a:t>There are two varieties of these sclerenchyma cells</a:t>
            </a:r>
          </a:p>
          <a:p>
            <a:pPr algn="l">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Short or irregularly shaped cells, known as stone cells</a:t>
            </a:r>
          </a:p>
          <a:p>
            <a:pPr algn="l">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Sclerenchyma </a:t>
            </a:r>
            <a:r>
              <a:rPr lang="en-US" sz="2200" b="0" i="0" dirty="0" err="1">
                <a:solidFill>
                  <a:srgbClr val="000000"/>
                </a:solidFill>
                <a:effectLst/>
                <a:latin typeface="Calibri" panose="020F0502020204030204" pitchFamily="34" charset="0"/>
                <a:cs typeface="Calibri" panose="020F0502020204030204" pitchFamily="34" charset="0"/>
              </a:rPr>
              <a:t>Fibres</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Sclerenchyma </a:t>
            </a:r>
            <a:r>
              <a:rPr lang="en-US" sz="2200" b="0" i="0" dirty="0" err="1">
                <a:solidFill>
                  <a:srgbClr val="000000"/>
                </a:solidFill>
                <a:effectLst/>
                <a:latin typeface="Calibri" panose="020F0502020204030204" pitchFamily="34" charset="0"/>
                <a:cs typeface="Calibri" panose="020F0502020204030204" pitchFamily="34" charset="0"/>
              </a:rPr>
              <a:t>fibres</a:t>
            </a:r>
            <a:r>
              <a:rPr lang="en-US" sz="2200" b="0" i="0" dirty="0">
                <a:solidFill>
                  <a:srgbClr val="000000"/>
                </a:solidFill>
                <a:effectLst/>
                <a:latin typeface="Calibri" panose="020F0502020204030204" pitchFamily="34" charset="0"/>
                <a:cs typeface="Calibri" panose="020F0502020204030204" pitchFamily="34" charset="0"/>
              </a:rPr>
              <a:t> are long, thick-walled dead cells</a:t>
            </a:r>
          </a:p>
          <a:p>
            <a:pPr algn="l">
              <a:buFont typeface="Arial" panose="020B0604020202020204" pitchFamily="34" charset="0"/>
              <a:buChar char="•"/>
            </a:pPr>
            <a:r>
              <a:rPr lang="en-US" sz="2200" b="0" i="0" dirty="0" err="1">
                <a:solidFill>
                  <a:srgbClr val="000000"/>
                </a:solidFill>
                <a:effectLst/>
                <a:latin typeface="Calibri" panose="020F0502020204030204" pitchFamily="34" charset="0"/>
                <a:cs typeface="Calibri" panose="020F0502020204030204" pitchFamily="34" charset="0"/>
              </a:rPr>
              <a:t>Sclerids</a:t>
            </a:r>
            <a:r>
              <a:rPr lang="en-US" sz="2200" b="0" i="0" dirty="0">
                <a:solidFill>
                  <a:srgbClr val="000000"/>
                </a:solidFill>
                <a:effectLst/>
                <a:latin typeface="Calibri" panose="020F0502020204030204" pitchFamily="34" charset="0"/>
                <a:cs typeface="Calibri" panose="020F0502020204030204" pitchFamily="34" charset="0"/>
              </a:rPr>
              <a:t> have been reported from the cortex of many water plants (e.g., </a:t>
            </a:r>
            <a:r>
              <a:rPr lang="en-US" sz="2200" b="0" i="1" dirty="0" err="1">
                <a:solidFill>
                  <a:srgbClr val="000000"/>
                </a:solidFill>
                <a:effectLst/>
                <a:latin typeface="Calibri" panose="020F0502020204030204" pitchFamily="34" charset="0"/>
                <a:cs typeface="Calibri" panose="020F0502020204030204" pitchFamily="34" charset="0"/>
              </a:rPr>
              <a:t>Limnanthemum</a:t>
            </a:r>
            <a:r>
              <a:rPr lang="en-US" sz="2200" b="0" i="0" dirty="0">
                <a:solidFill>
                  <a:srgbClr val="000000"/>
                </a:solidFill>
                <a:effectLst/>
                <a:latin typeface="Calibri" panose="020F0502020204030204" pitchFamily="34" charset="0"/>
                <a:cs typeface="Calibri" panose="020F0502020204030204" pitchFamily="34" charset="0"/>
              </a:rPr>
              <a:t>, </a:t>
            </a:r>
            <a:r>
              <a:rPr lang="en-US" sz="2200" b="0" i="1" dirty="0">
                <a:solidFill>
                  <a:srgbClr val="000000"/>
                </a:solidFill>
                <a:effectLst/>
                <a:latin typeface="Calibri" panose="020F0502020204030204" pitchFamily="34" charset="0"/>
                <a:cs typeface="Calibri" panose="020F0502020204030204" pitchFamily="34" charset="0"/>
              </a:rPr>
              <a:t>Nymphaea,</a:t>
            </a:r>
            <a:r>
              <a:rPr lang="en-US" sz="2200" b="0" i="0" dirty="0">
                <a:solidFill>
                  <a:srgbClr val="000000"/>
                </a:solidFill>
                <a:effectLst/>
                <a:latin typeface="Calibri" panose="020F0502020204030204" pitchFamily="34" charset="0"/>
                <a:cs typeface="Calibri" panose="020F0502020204030204" pitchFamily="34" charset="0"/>
              </a:rPr>
              <a:t> etc.).</a:t>
            </a:r>
          </a:p>
          <a:p>
            <a:pPr algn="l"/>
            <a:r>
              <a:rPr lang="en-US" sz="2200" b="1" i="0" u="sng"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Sclerenchyma </a:t>
            </a:r>
            <a:r>
              <a:rPr lang="en-US" sz="2200" b="0" i="0" dirty="0" err="1">
                <a:solidFill>
                  <a:srgbClr val="000000"/>
                </a:solidFill>
                <a:effectLst/>
                <a:latin typeface="Calibri" panose="020F0502020204030204" pitchFamily="34" charset="0"/>
                <a:cs typeface="Calibri" panose="020F0502020204030204" pitchFamily="34" charset="0"/>
              </a:rPr>
              <a:t>fibres</a:t>
            </a:r>
            <a:r>
              <a:rPr lang="en-US" sz="2200" b="0" i="0" dirty="0">
                <a:solidFill>
                  <a:srgbClr val="000000"/>
                </a:solidFill>
                <a:effectLst/>
                <a:latin typeface="Calibri" panose="020F0502020204030204" pitchFamily="34" charset="0"/>
                <a:cs typeface="Calibri" panose="020F0502020204030204" pitchFamily="34" charset="0"/>
              </a:rPr>
              <a:t> serve as strengthening material.</a:t>
            </a:r>
          </a:p>
          <a:p>
            <a:pPr algn="l">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Stone cells give stiffness to the cortex.</a:t>
            </a:r>
          </a:p>
        </p:txBody>
      </p:sp>
    </p:spTree>
    <p:extLst>
      <p:ext uri="{BB962C8B-B14F-4D97-AF65-F5344CB8AC3E}">
        <p14:creationId xmlns:p14="http://schemas.microsoft.com/office/powerpoint/2010/main" val="87625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F2DA3-BA81-3D43-916C-F5AABAA0085E}"/>
              </a:ext>
            </a:extLst>
          </p:cNvPr>
          <p:cNvSpPr txBox="1"/>
          <p:nvPr/>
        </p:nvSpPr>
        <p:spPr>
          <a:xfrm>
            <a:off x="881216" y="1033155"/>
            <a:ext cx="9191932" cy="2462213"/>
          </a:xfrm>
          <a:prstGeom prst="rect">
            <a:avLst/>
          </a:prstGeom>
          <a:noFill/>
        </p:spPr>
        <p:txBody>
          <a:bodyPr wrap="square">
            <a:spAutoFit/>
          </a:bodyPr>
          <a:lstStyle/>
          <a:p>
            <a:pPr algn="ctr"/>
            <a:r>
              <a:rPr lang="en-US" sz="2200" b="1" i="0" dirty="0">
                <a:solidFill>
                  <a:srgbClr val="000000"/>
                </a:solidFill>
                <a:effectLst/>
                <a:latin typeface="Helvetica" panose="020B0604020202020204" pitchFamily="34" charset="0"/>
              </a:rPr>
              <a:t>Endodermis</a:t>
            </a:r>
            <a:endParaRPr lang="en-US" sz="2200" b="0" i="0" dirty="0">
              <a:solidFill>
                <a:srgbClr val="000000"/>
              </a:solidFill>
              <a:effectLst/>
              <a:latin typeface="Helvetica" panose="020B0604020202020204" pitchFamily="34" charset="0"/>
            </a:endParaRPr>
          </a:p>
          <a:p>
            <a:pPr algn="just"/>
            <a:r>
              <a:rPr lang="en-US" sz="2200" b="0" i="0" dirty="0">
                <a:solidFill>
                  <a:srgbClr val="000000"/>
                </a:solidFill>
                <a:effectLst/>
                <a:latin typeface="Droid Sans"/>
              </a:rPr>
              <a:t>The innermost layer of the cortex is the endodermis consisting of barrel-shaped, elongated, compact cells, having no intercellular space among them.</a:t>
            </a:r>
          </a:p>
          <a:p>
            <a:pPr algn="just">
              <a:buFont typeface="Arial" panose="020B0604020202020204" pitchFamily="34" charset="0"/>
              <a:buChar char="•"/>
            </a:pPr>
            <a:r>
              <a:rPr lang="en-US" sz="2200" b="0" i="0" dirty="0">
                <a:solidFill>
                  <a:srgbClr val="000000"/>
                </a:solidFill>
                <a:effectLst/>
                <a:latin typeface="Droid Sans"/>
              </a:rPr>
              <a:t>Usually, the cells contain starch grains and thus the endodermis may be termed as starch sheath.</a:t>
            </a:r>
          </a:p>
          <a:p>
            <a:pPr algn="just">
              <a:buFont typeface="Arial" panose="020B0604020202020204" pitchFamily="34" charset="0"/>
              <a:buChar char="•"/>
            </a:pPr>
            <a:r>
              <a:rPr lang="en-US" sz="2200" b="0" i="0" dirty="0">
                <a:solidFill>
                  <a:srgbClr val="000000"/>
                </a:solidFill>
                <a:effectLst/>
                <a:latin typeface="Droid Sans"/>
              </a:rPr>
              <a:t>It surrounds stele.</a:t>
            </a:r>
          </a:p>
        </p:txBody>
      </p:sp>
    </p:spTree>
    <p:extLst>
      <p:ext uri="{BB962C8B-B14F-4D97-AF65-F5344CB8AC3E}">
        <p14:creationId xmlns:p14="http://schemas.microsoft.com/office/powerpoint/2010/main" val="4124737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8F99C-F37D-DBD3-E2C8-A1D158715A22}"/>
              </a:ext>
            </a:extLst>
          </p:cNvPr>
          <p:cNvSpPr txBox="1"/>
          <p:nvPr/>
        </p:nvSpPr>
        <p:spPr>
          <a:xfrm>
            <a:off x="707922" y="648106"/>
            <a:ext cx="10604091" cy="5170646"/>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Stele</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part of  the stem inside of the cortex is known as the stele. The stele consists of three general regions:</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Pericycle</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Vascular bundle region</a:t>
            </a:r>
          </a:p>
          <a:p>
            <a:pPr algn="just">
              <a:buFont typeface="+mj-lt"/>
              <a:buAutoNum type="arabicPeriod"/>
            </a:pPr>
            <a:r>
              <a:rPr lang="en-US" sz="2200" b="0" i="0" dirty="0">
                <a:solidFill>
                  <a:srgbClr val="000000"/>
                </a:solidFill>
                <a:effectLst/>
                <a:latin typeface="Calibri" panose="020F0502020204030204" pitchFamily="34" charset="0"/>
                <a:cs typeface="Calibri" panose="020F0502020204030204" pitchFamily="34" charset="0"/>
              </a:rPr>
              <a:t>Pith</a:t>
            </a:r>
          </a:p>
          <a:p>
            <a:pPr algn="just"/>
            <a:r>
              <a:rPr lang="en-US" sz="2200" b="0" i="0" dirty="0">
                <a:solidFill>
                  <a:srgbClr val="000000"/>
                </a:solidFill>
                <a:effectLst/>
                <a:latin typeface="Calibri" panose="020F0502020204030204" pitchFamily="34" charset="0"/>
                <a:cs typeface="Calibri" panose="020F0502020204030204" pitchFamily="34" charset="0"/>
              </a:rPr>
              <a:t>These three regions are described below:</a:t>
            </a:r>
          </a:p>
          <a:p>
            <a:pPr algn="ctr"/>
            <a:r>
              <a:rPr lang="en-US" sz="2200" b="1" i="0" dirty="0">
                <a:solidFill>
                  <a:srgbClr val="000000"/>
                </a:solidFill>
                <a:effectLst/>
                <a:latin typeface="Calibri" panose="020F0502020204030204" pitchFamily="34" charset="0"/>
                <a:cs typeface="Calibri" panose="020F0502020204030204" pitchFamily="34" charset="0"/>
              </a:rPr>
              <a:t>1. Pericycle</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region between the vascular bundles and the cortex is known as the pericycle.</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It is generally composed of parenchyma and sclerenchyma cells but sclerenchyma cells may be absent.</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sclerenchyma may occur as separate patches or as a continuous ring in the outer part of the pericycle, forming a sharp line of demarcation between the stele and the cortex.</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sclerenchyma cells in the </a:t>
            </a:r>
            <a:r>
              <a:rPr lang="en-US" sz="2200" b="0" i="0" dirty="0" err="1">
                <a:solidFill>
                  <a:srgbClr val="000000"/>
                </a:solidFill>
                <a:effectLst/>
                <a:latin typeface="Calibri" panose="020F0502020204030204" pitchFamily="34" charset="0"/>
                <a:cs typeface="Calibri" panose="020F0502020204030204" pitchFamily="34" charset="0"/>
              </a:rPr>
              <a:t>pericyle</a:t>
            </a:r>
            <a:r>
              <a:rPr lang="en-US" sz="2200" b="0" i="0" dirty="0">
                <a:solidFill>
                  <a:srgbClr val="000000"/>
                </a:solidFill>
                <a:effectLst/>
                <a:latin typeface="Calibri" panose="020F0502020204030204" pitchFamily="34" charset="0"/>
                <a:cs typeface="Calibri" panose="020F0502020204030204" pitchFamily="34" charset="0"/>
              </a:rPr>
              <a:t> are like other sclerenchyma cells in being long, thick-walled dead cells which serve as </a:t>
            </a:r>
            <a:r>
              <a:rPr lang="en-US" sz="2200" b="0" i="0" dirty="0" err="1">
                <a:solidFill>
                  <a:srgbClr val="000000"/>
                </a:solidFill>
                <a:effectLst/>
                <a:latin typeface="Calibri" panose="020F0502020204030204" pitchFamily="34" charset="0"/>
                <a:cs typeface="Calibri" panose="020F0502020204030204" pitchFamily="34" charset="0"/>
              </a:rPr>
              <a:t>strengthing</a:t>
            </a:r>
            <a:r>
              <a:rPr lang="en-US" sz="2200" b="0" i="0" dirty="0">
                <a:solidFill>
                  <a:srgbClr val="000000"/>
                </a:solidFill>
                <a:effectLst/>
                <a:latin typeface="Calibri" panose="020F0502020204030204" pitchFamily="34" charset="0"/>
                <a:cs typeface="Calibri" panose="020F0502020204030204" pitchFamily="34" charset="0"/>
              </a:rPr>
              <a:t> material.</a:t>
            </a:r>
          </a:p>
        </p:txBody>
      </p:sp>
    </p:spTree>
    <p:extLst>
      <p:ext uri="{BB962C8B-B14F-4D97-AF65-F5344CB8AC3E}">
        <p14:creationId xmlns:p14="http://schemas.microsoft.com/office/powerpoint/2010/main" val="373872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B0AFBB-C023-094E-4600-605F58F8BD01}"/>
              </a:ext>
            </a:extLst>
          </p:cNvPr>
          <p:cNvSpPr txBox="1"/>
          <p:nvPr/>
        </p:nvSpPr>
        <p:spPr>
          <a:xfrm>
            <a:off x="221226" y="674400"/>
            <a:ext cx="11120284" cy="5509200"/>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2. Vascular Bundle</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vascular bundles as seen in cross-section, are arranged in the general form of a broken ring. Each vascular bundle consists of three parts.</a:t>
            </a:r>
          </a:p>
          <a:p>
            <a:pPr algn="just">
              <a:buFont typeface="+mj-lt"/>
              <a:buAutoNum type="arabicPeriod"/>
            </a:pPr>
            <a:r>
              <a:rPr lang="en-US" sz="2200" b="1" i="0" dirty="0">
                <a:solidFill>
                  <a:srgbClr val="000000"/>
                </a:solidFill>
                <a:effectLst/>
                <a:latin typeface="Calibri" panose="020F0502020204030204" pitchFamily="34" charset="0"/>
                <a:cs typeface="Calibri" panose="020F0502020204030204" pitchFamily="34" charset="0"/>
              </a:rPr>
              <a:t>Xylem</a:t>
            </a:r>
            <a:br>
              <a:rPr lang="en-US" sz="2200" b="0" i="0" dirty="0">
                <a:solidFill>
                  <a:srgbClr val="000000"/>
                </a:solidFill>
                <a:effectLst/>
                <a:latin typeface="Calibri" panose="020F0502020204030204" pitchFamily="34" charset="0"/>
                <a:cs typeface="Calibri" panose="020F0502020204030204" pitchFamily="34" charset="0"/>
              </a:rPr>
            </a:br>
            <a:r>
              <a:rPr lang="en-US" sz="2200" b="0" i="0" dirty="0">
                <a:solidFill>
                  <a:srgbClr val="000000"/>
                </a:solidFill>
                <a:effectLst/>
                <a:latin typeface="Calibri" panose="020F0502020204030204" pitchFamily="34" charset="0"/>
                <a:cs typeface="Calibri" panose="020F0502020204030204" pitchFamily="34" charset="0"/>
              </a:rPr>
              <a:t>• The nearest </a:t>
            </a:r>
            <a:r>
              <a:rPr lang="en-US" sz="2200" b="0" i="0" dirty="0" err="1">
                <a:solidFill>
                  <a:srgbClr val="000000"/>
                </a:solidFill>
                <a:effectLst/>
                <a:latin typeface="Calibri" panose="020F0502020204030204" pitchFamily="34" charset="0"/>
                <a:cs typeface="Calibri" panose="020F0502020204030204" pitchFamily="34" charset="0"/>
              </a:rPr>
              <a:t>centre</a:t>
            </a:r>
            <a:r>
              <a:rPr lang="en-US" sz="2200" b="0" i="0" dirty="0">
                <a:solidFill>
                  <a:srgbClr val="000000"/>
                </a:solidFill>
                <a:effectLst/>
                <a:latin typeface="Calibri" panose="020F0502020204030204" pitchFamily="34" charset="0"/>
                <a:cs typeface="Calibri" panose="020F0502020204030204" pitchFamily="34" charset="0"/>
              </a:rPr>
              <a:t> of the stem contained thick-walled cells and is known as xylem.</a:t>
            </a:r>
          </a:p>
          <a:p>
            <a:pPr algn="just">
              <a:buFont typeface="+mj-lt"/>
              <a:buAutoNum type="arabicPeriod"/>
            </a:pPr>
            <a:r>
              <a:rPr lang="en-US" sz="2200" b="1" i="0" dirty="0">
                <a:solidFill>
                  <a:srgbClr val="000000"/>
                </a:solidFill>
                <a:effectLst/>
                <a:latin typeface="Calibri" panose="020F0502020204030204" pitchFamily="34" charset="0"/>
                <a:cs typeface="Calibri" panose="020F0502020204030204" pitchFamily="34" charset="0"/>
              </a:rPr>
              <a:t>Phloem</a:t>
            </a:r>
            <a:br>
              <a:rPr lang="en-US" sz="2200" b="0" i="0" dirty="0">
                <a:solidFill>
                  <a:srgbClr val="000000"/>
                </a:solidFill>
                <a:effectLst/>
                <a:latin typeface="Calibri" panose="020F0502020204030204" pitchFamily="34" charset="0"/>
                <a:cs typeface="Calibri" panose="020F0502020204030204" pitchFamily="34" charset="0"/>
              </a:rPr>
            </a:br>
            <a:r>
              <a:rPr lang="en-US" sz="2200" b="0" i="0" dirty="0">
                <a:solidFill>
                  <a:srgbClr val="000000"/>
                </a:solidFill>
                <a:effectLst/>
                <a:latin typeface="Calibri" panose="020F0502020204030204" pitchFamily="34" charset="0"/>
                <a:cs typeface="Calibri" panose="020F0502020204030204" pitchFamily="34" charset="0"/>
              </a:rPr>
              <a:t>• The peripheral portion of the bundle is composed of thin-walled cells called phloem.</a:t>
            </a:r>
          </a:p>
          <a:p>
            <a:pPr algn="just">
              <a:buFont typeface="+mj-lt"/>
              <a:buAutoNum type="arabicPeriod"/>
            </a:pPr>
            <a:r>
              <a:rPr lang="en-US" sz="2200" b="1" i="0" dirty="0">
                <a:solidFill>
                  <a:srgbClr val="000000"/>
                </a:solidFill>
                <a:effectLst/>
                <a:latin typeface="Calibri" panose="020F0502020204030204" pitchFamily="34" charset="0"/>
                <a:cs typeface="Calibri" panose="020F0502020204030204" pitchFamily="34" charset="0"/>
              </a:rPr>
              <a:t>Cambium</a:t>
            </a:r>
            <a:br>
              <a:rPr lang="en-US" sz="2200" b="0" i="0" dirty="0">
                <a:solidFill>
                  <a:srgbClr val="000000"/>
                </a:solidFill>
                <a:effectLst/>
                <a:latin typeface="Calibri" panose="020F0502020204030204" pitchFamily="34" charset="0"/>
                <a:cs typeface="Calibri" panose="020F0502020204030204" pitchFamily="34" charset="0"/>
              </a:rPr>
            </a:br>
            <a:r>
              <a:rPr lang="en-US" sz="2200" b="0" i="0" dirty="0">
                <a:solidFill>
                  <a:srgbClr val="000000"/>
                </a:solidFill>
                <a:effectLst/>
                <a:latin typeface="Calibri" panose="020F0502020204030204" pitchFamily="34" charset="0"/>
                <a:cs typeface="Calibri" panose="020F0502020204030204" pitchFamily="34" charset="0"/>
              </a:rPr>
              <a:t>• The xylem and phloem are separated by a cambium layer, which is composed of meristematic cells.</a:t>
            </a:r>
          </a:p>
          <a:p>
            <a:pPr algn="just"/>
            <a:r>
              <a:rPr lang="en-US" sz="2200" b="0" i="0" dirty="0">
                <a:solidFill>
                  <a:srgbClr val="000000"/>
                </a:solidFill>
                <a:effectLst/>
                <a:latin typeface="Calibri" panose="020F0502020204030204" pitchFamily="34" charset="0"/>
                <a:cs typeface="Calibri" panose="020F0502020204030204" pitchFamily="34" charset="0"/>
              </a:rPr>
              <a:t>The xylem which is formed before the activity of the cambium has begun to produce xylem and phloem cells is called primary xylem. It is composed of two parts:</a:t>
            </a:r>
          </a:p>
          <a:p>
            <a:pPr algn="just">
              <a:buFont typeface="Arial" panose="020B0604020202020204" pitchFamily="34" charset="0"/>
              <a:buChar char="•"/>
            </a:pPr>
            <a:r>
              <a:rPr lang="en-US" sz="2200" b="1" i="0" dirty="0">
                <a:solidFill>
                  <a:srgbClr val="000000"/>
                </a:solidFill>
                <a:effectLst/>
                <a:latin typeface="Calibri" panose="020F0502020204030204" pitchFamily="34" charset="0"/>
                <a:cs typeface="Calibri" panose="020F0502020204030204" pitchFamily="34" charset="0"/>
              </a:rPr>
              <a:t>Protoxylem</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1. The xylem formed first is nearest the center of the stem is called protoxylem.</a:t>
            </a:r>
          </a:p>
          <a:p>
            <a:pPr algn="just">
              <a:buFont typeface="Arial" panose="020B0604020202020204" pitchFamily="34" charset="0"/>
              <a:buChar char="•"/>
            </a:pPr>
            <a:r>
              <a:rPr lang="en-US" sz="2200" b="1" i="0" dirty="0">
                <a:solidFill>
                  <a:srgbClr val="000000"/>
                </a:solidFill>
                <a:effectLst/>
                <a:latin typeface="Calibri" panose="020F0502020204030204" pitchFamily="34" charset="0"/>
                <a:cs typeface="Calibri" panose="020F0502020204030204" pitchFamily="34" charset="0"/>
              </a:rPr>
              <a:t>Metaxylem</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2. The more peripheral part of primary xylem is known as metaxylem.</a:t>
            </a:r>
          </a:p>
        </p:txBody>
      </p:sp>
    </p:spTree>
    <p:extLst>
      <p:ext uri="{BB962C8B-B14F-4D97-AF65-F5344CB8AC3E}">
        <p14:creationId xmlns:p14="http://schemas.microsoft.com/office/powerpoint/2010/main" val="296501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2CFF09-7C7A-E17E-E856-7F5D792CD09C}"/>
              </a:ext>
            </a:extLst>
          </p:cNvPr>
          <p:cNvSpPr>
            <a:spLocks noGrp="1"/>
          </p:cNvSpPr>
          <p:nvPr>
            <p:ph type="title"/>
          </p:nvPr>
        </p:nvSpPr>
        <p:spPr>
          <a:xfrm>
            <a:off x="264241" y="695220"/>
            <a:ext cx="11431229" cy="646318"/>
          </a:xfrm>
        </p:spPr>
        <p:txBody>
          <a:bodyPr>
            <a:normAutofit fontScale="90000"/>
          </a:bodyPr>
          <a:lstStyle/>
          <a:p>
            <a:r>
              <a:rPr lang="en-US" sz="2700" b="1" dirty="0">
                <a:latin typeface="Calibri" panose="020F0502020204030204" pitchFamily="34" charset="0"/>
                <a:cs typeface="Calibri" panose="020F0502020204030204" pitchFamily="34" charset="0"/>
              </a:rPr>
              <a:t>Vascular bundle: </a:t>
            </a:r>
            <a:r>
              <a:rPr lang="en-US" sz="2700" dirty="0">
                <a:latin typeface="Calibri" panose="020F0502020204030204" pitchFamily="34" charset="0"/>
                <a:cs typeface="Calibri" panose="020F0502020204030204" pitchFamily="34" charset="0"/>
              </a:rPr>
              <a:t>The part of the transport system that runs through the plant and carries water, minerals, and nutrition to different parts of the plant.</a:t>
            </a:r>
            <a:br>
              <a:rPr lang="en-US" dirty="0"/>
            </a:br>
            <a:endParaRPr lang="ru-RU" dirty="0"/>
          </a:p>
        </p:txBody>
      </p:sp>
      <p:sp>
        <p:nvSpPr>
          <p:cNvPr id="3" name="Объект 2">
            <a:extLst>
              <a:ext uri="{FF2B5EF4-FFF2-40B4-BE49-F238E27FC236}">
                <a16:creationId xmlns:a16="http://schemas.microsoft.com/office/drawing/2014/main" id="{00CE86FD-74C7-C4D5-1B1E-DCABAA43C962}"/>
              </a:ext>
            </a:extLst>
          </p:cNvPr>
          <p:cNvSpPr>
            <a:spLocks noGrp="1"/>
          </p:cNvSpPr>
          <p:nvPr>
            <p:ph idx="1"/>
          </p:nvPr>
        </p:nvSpPr>
        <p:spPr>
          <a:xfrm>
            <a:off x="264242" y="1445344"/>
            <a:ext cx="7109952" cy="4351338"/>
          </a:xfrm>
        </p:spPr>
        <p:txBody>
          <a:bodyPr>
            <a:normAutofit/>
          </a:bodyPr>
          <a:lstStyle/>
          <a:p>
            <a:endParaRPr lang="en-US" dirty="0"/>
          </a:p>
          <a:p>
            <a:pPr marL="0" indent="0">
              <a:spcBef>
                <a:spcPts val="0"/>
              </a:spcBef>
              <a:buNone/>
            </a:pPr>
            <a:r>
              <a:rPr lang="en-US" sz="2400" dirty="0">
                <a:latin typeface="Calibri" panose="020F0502020204030204" pitchFamily="34" charset="0"/>
                <a:cs typeface="Calibri" panose="020F0502020204030204" pitchFamily="34" charset="0"/>
              </a:rPr>
              <a:t>Different types of vascular bundles:</a:t>
            </a:r>
          </a:p>
          <a:p>
            <a:pPr>
              <a:spcBef>
                <a:spcPts val="0"/>
              </a:spcBef>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latin typeface="Calibri" panose="020F0502020204030204" pitchFamily="34" charset="0"/>
                <a:cs typeface="Calibri" panose="020F0502020204030204" pitchFamily="34" charset="0"/>
              </a:rPr>
              <a:t>The vascular bundles are classified into three types accordingly as per the relative location of xylem and phloem:-</a:t>
            </a:r>
          </a:p>
          <a:p>
            <a:pPr>
              <a:spcBef>
                <a:spcPts val="0"/>
              </a:spcBef>
            </a:pPr>
            <a:endParaRPr lang="en-US" sz="2400" dirty="0">
              <a:latin typeface="Calibri" panose="020F0502020204030204" pitchFamily="34" charset="0"/>
              <a:cs typeface="Calibri" panose="020F0502020204030204" pitchFamily="34" charset="0"/>
            </a:endParaRPr>
          </a:p>
          <a:p>
            <a:pPr>
              <a:spcBef>
                <a:spcPts val="0"/>
              </a:spcBef>
            </a:pPr>
            <a:r>
              <a:rPr lang="en-US" sz="2400" dirty="0">
                <a:latin typeface="Calibri" panose="020F0502020204030204" pitchFamily="34" charset="0"/>
                <a:cs typeface="Calibri" panose="020F0502020204030204" pitchFamily="34" charset="0"/>
              </a:rPr>
              <a:t>(1) Radial vascular bundle</a:t>
            </a:r>
          </a:p>
          <a:p>
            <a:pPr>
              <a:spcBef>
                <a:spcPts val="0"/>
              </a:spcBef>
            </a:pPr>
            <a:r>
              <a:rPr lang="en-US" sz="2400" dirty="0">
                <a:latin typeface="Calibri" panose="020F0502020204030204" pitchFamily="34" charset="0"/>
                <a:cs typeface="Calibri" panose="020F0502020204030204" pitchFamily="34" charset="0"/>
              </a:rPr>
              <a:t>(2) Conjoint vascular bundles</a:t>
            </a:r>
          </a:p>
          <a:p>
            <a:pPr>
              <a:spcBef>
                <a:spcPts val="0"/>
              </a:spcBef>
            </a:pPr>
            <a:r>
              <a:rPr lang="en-US" sz="2400" dirty="0">
                <a:latin typeface="Calibri" panose="020F0502020204030204" pitchFamily="34" charset="0"/>
                <a:cs typeface="Calibri" panose="020F0502020204030204" pitchFamily="34" charset="0"/>
              </a:rPr>
              <a:t>(3) Concentric vascular bundles</a:t>
            </a:r>
            <a:endParaRPr lang="ru-RU" sz="2400" dirty="0">
              <a:latin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09D24B1A-06DB-4E79-FFC8-54A31B940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64" t="6316" r="26069" b="11735"/>
          <a:stretch/>
        </p:blipFill>
        <p:spPr bwMode="auto">
          <a:xfrm>
            <a:off x="6861811" y="1445344"/>
            <a:ext cx="50659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2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defined">
            <a:extLst>
              <a:ext uri="{FF2B5EF4-FFF2-40B4-BE49-F238E27FC236}">
                <a16:creationId xmlns:a16="http://schemas.microsoft.com/office/drawing/2014/main" id="{840F55B3-F63F-40A5-15A4-0F744A443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805" y="407612"/>
            <a:ext cx="6474718" cy="45323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D7E50A-7BF7-56D0-BAAF-FBE790A90ED2}"/>
              </a:ext>
            </a:extLst>
          </p:cNvPr>
          <p:cNvSpPr txBox="1"/>
          <p:nvPr/>
        </p:nvSpPr>
        <p:spPr>
          <a:xfrm>
            <a:off x="2462805" y="5353298"/>
            <a:ext cx="8996515" cy="923330"/>
          </a:xfrm>
          <a:prstGeom prst="rect">
            <a:avLst/>
          </a:prstGeom>
          <a:noFill/>
        </p:spPr>
        <p:txBody>
          <a:bodyPr wrap="square">
            <a:spAutoFit/>
          </a:bodyPr>
          <a:lstStyle/>
          <a:p>
            <a:r>
              <a:rPr lang="en-US" b="1" i="0"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concentric, </a:t>
            </a:r>
            <a:r>
              <a:rPr lang="en-US" b="0" i="0" dirty="0" err="1">
                <a:solidFill>
                  <a:srgbClr val="202122"/>
                </a:solidFill>
                <a:effectLst/>
                <a:latin typeface="Arial" panose="020B0604020202020204" pitchFamily="34" charset="0"/>
              </a:rPr>
              <a:t>periphloematic</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concentric, </a:t>
            </a:r>
            <a:r>
              <a:rPr lang="en-US" b="0" i="0" dirty="0" err="1">
                <a:solidFill>
                  <a:srgbClr val="202122"/>
                </a:solidFill>
                <a:effectLst/>
                <a:latin typeface="Arial" panose="020B0604020202020204" pitchFamily="34" charset="0"/>
              </a:rPr>
              <a:t>perixylematic</a:t>
            </a:r>
            <a:r>
              <a:rPr lang="en-US" b="0" i="0" dirty="0">
                <a:solidFill>
                  <a:srgbClr val="202122"/>
                </a:solidFill>
                <a:effectLst/>
                <a:latin typeface="Arial" panose="020B0604020202020204" pitchFamily="34" charset="0"/>
              </a:rPr>
              <a:t> </a:t>
            </a:r>
          </a:p>
          <a:p>
            <a:r>
              <a:rPr lang="en-US" b="1" i="0" dirty="0">
                <a:solidFill>
                  <a:srgbClr val="202122"/>
                </a:solidFill>
                <a:effectLst/>
                <a:latin typeface="Arial" panose="020B0604020202020204" pitchFamily="34" charset="0"/>
              </a:rPr>
              <a:t>C</a:t>
            </a:r>
            <a:r>
              <a:rPr lang="en-US" b="0" i="0" dirty="0">
                <a:solidFill>
                  <a:srgbClr val="202122"/>
                </a:solidFill>
                <a:effectLst/>
                <a:latin typeface="Arial" panose="020B0604020202020204" pitchFamily="34" charset="0"/>
              </a:rPr>
              <a:t>  radial with inner xylem, here with four xylem-poles, left closed, right open</a:t>
            </a:r>
          </a:p>
          <a:p>
            <a:r>
              <a:rPr lang="en-US" b="1" i="0" dirty="0">
                <a:solidFill>
                  <a:srgbClr val="202122"/>
                </a:solidFill>
                <a:effectLst/>
                <a:latin typeface="Arial" panose="020B0604020202020204" pitchFamily="34" charset="0"/>
              </a:rPr>
              <a:t>D</a:t>
            </a:r>
            <a:r>
              <a:rPr lang="en-US" b="0" i="0" dirty="0">
                <a:solidFill>
                  <a:srgbClr val="202122"/>
                </a:solidFill>
                <a:effectLst/>
                <a:latin typeface="Arial" panose="020B0604020202020204" pitchFamily="34" charset="0"/>
              </a:rPr>
              <a:t>  collateral closed </a:t>
            </a:r>
            <a:r>
              <a:rPr lang="en-US" b="1" i="0" dirty="0">
                <a:solidFill>
                  <a:srgbClr val="202122"/>
                </a:solidFill>
                <a:effectLst/>
                <a:latin typeface="Arial" panose="020B0604020202020204" pitchFamily="34" charset="0"/>
              </a:rPr>
              <a:t>E</a:t>
            </a:r>
            <a:r>
              <a:rPr lang="en-US" b="0" i="0" dirty="0">
                <a:solidFill>
                  <a:srgbClr val="202122"/>
                </a:solidFill>
                <a:effectLst/>
                <a:latin typeface="Arial" panose="020B0604020202020204" pitchFamily="34" charset="0"/>
              </a:rPr>
              <a:t>  collateral open </a:t>
            </a:r>
            <a:r>
              <a:rPr lang="en-US" b="1" i="0" dirty="0">
                <a:solidFill>
                  <a:srgbClr val="202122"/>
                </a:solidFill>
                <a:effectLst/>
                <a:latin typeface="Arial" panose="020B0604020202020204" pitchFamily="34" charset="0"/>
              </a:rPr>
              <a:t>F</a:t>
            </a:r>
            <a:r>
              <a:rPr lang="en-US" b="0" i="0" dirty="0">
                <a:solidFill>
                  <a:srgbClr val="202122"/>
                </a:solidFill>
                <a:effectLst/>
                <a:latin typeface="Arial" panose="020B0604020202020204" pitchFamily="34" charset="0"/>
              </a:rPr>
              <a:t>  bicollateral open</a:t>
            </a:r>
            <a:endParaRPr lang="ru-RU" dirty="0"/>
          </a:p>
        </p:txBody>
      </p:sp>
      <p:sp>
        <p:nvSpPr>
          <p:cNvPr id="7" name="TextBox 6">
            <a:extLst>
              <a:ext uri="{FF2B5EF4-FFF2-40B4-BE49-F238E27FC236}">
                <a16:creationId xmlns:a16="http://schemas.microsoft.com/office/drawing/2014/main" id="{96AB5660-DEC5-B24C-FF14-6C26855CD20E}"/>
              </a:ext>
            </a:extLst>
          </p:cNvPr>
          <p:cNvSpPr txBox="1"/>
          <p:nvPr/>
        </p:nvSpPr>
        <p:spPr>
          <a:xfrm>
            <a:off x="248981" y="3583858"/>
            <a:ext cx="1963102" cy="923330"/>
          </a:xfrm>
          <a:prstGeom prst="rect">
            <a:avLst/>
          </a:prstGeom>
          <a:noFill/>
        </p:spPr>
        <p:txBody>
          <a:bodyPr wrap="none" rtlCol="0">
            <a:spAutoFit/>
          </a:bodyPr>
          <a:lstStyle/>
          <a:p>
            <a:r>
              <a:rPr lang="en-US" dirty="0"/>
              <a:t>Blue – xylem</a:t>
            </a:r>
          </a:p>
          <a:p>
            <a:r>
              <a:rPr lang="en-US" dirty="0"/>
              <a:t>Green – phloem </a:t>
            </a:r>
          </a:p>
          <a:p>
            <a:r>
              <a:rPr lang="en-US" dirty="0"/>
              <a:t>White – cambium </a:t>
            </a:r>
            <a:endParaRPr lang="ru-RU" dirty="0"/>
          </a:p>
        </p:txBody>
      </p:sp>
    </p:spTree>
    <p:extLst>
      <p:ext uri="{BB962C8B-B14F-4D97-AF65-F5344CB8AC3E}">
        <p14:creationId xmlns:p14="http://schemas.microsoft.com/office/powerpoint/2010/main" val="253983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F9508D-ACD4-C258-A5EE-5DB5260D3058}"/>
              </a:ext>
            </a:extLst>
          </p:cNvPr>
          <p:cNvSpPr txBox="1"/>
          <p:nvPr/>
        </p:nvSpPr>
        <p:spPr>
          <a:xfrm>
            <a:off x="811159" y="707923"/>
            <a:ext cx="9763433" cy="2462213"/>
          </a:xfrm>
          <a:prstGeom prst="rect">
            <a:avLst/>
          </a:prstGeom>
          <a:noFill/>
        </p:spPr>
        <p:txBody>
          <a:bodyPr wrap="square">
            <a:spAutoFit/>
          </a:bodyPr>
          <a:lstStyle/>
          <a:p>
            <a:pPr algn="ctr"/>
            <a:r>
              <a:rPr lang="en-US" sz="2200" b="1" i="0" dirty="0">
                <a:solidFill>
                  <a:srgbClr val="000000"/>
                </a:solidFill>
                <a:effectLst/>
                <a:latin typeface="Calibri" panose="020F0502020204030204" pitchFamily="34" charset="0"/>
                <a:cs typeface="Calibri" panose="020F0502020204030204" pitchFamily="34" charset="0"/>
              </a:rPr>
              <a:t>Pith Ray</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The vascular bundles are separated from each other by radial rows of parenchyma cells known as pith rays.</a:t>
            </a: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 pith ray cells are usually elongated in a radial direction.</a:t>
            </a:r>
          </a:p>
          <a:p>
            <a:pPr algn="just"/>
            <a:r>
              <a:rPr lang="en-US" sz="2200" b="1" i="0" dirty="0">
                <a:solidFill>
                  <a:srgbClr val="000000"/>
                </a:solidFill>
                <a:effectLst/>
                <a:latin typeface="Calibri" panose="020F0502020204030204" pitchFamily="34" charset="0"/>
                <a:cs typeface="Calibri" panose="020F0502020204030204" pitchFamily="34" charset="0"/>
              </a:rPr>
              <a:t>Function</a:t>
            </a:r>
            <a:endParaRPr lang="en-US" sz="22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200" b="0" i="0" dirty="0">
                <a:solidFill>
                  <a:srgbClr val="000000"/>
                </a:solidFill>
                <a:effectLst/>
                <a:latin typeface="Calibri" panose="020F0502020204030204" pitchFamily="34" charset="0"/>
                <a:cs typeface="Calibri" panose="020F0502020204030204" pitchFamily="34" charset="0"/>
              </a:rPr>
              <a:t>They serve primarily for the conduction of food and water radially in the stem and for the storage of food.</a:t>
            </a:r>
          </a:p>
        </p:txBody>
      </p:sp>
    </p:spTree>
    <p:extLst>
      <p:ext uri="{BB962C8B-B14F-4D97-AF65-F5344CB8AC3E}">
        <p14:creationId xmlns:p14="http://schemas.microsoft.com/office/powerpoint/2010/main" val="172563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8E942-A2F4-E1C1-6D05-24B77660BBFE}"/>
              </a:ext>
            </a:extLst>
          </p:cNvPr>
          <p:cNvSpPr>
            <a:spLocks noGrp="1"/>
          </p:cNvSpPr>
          <p:nvPr>
            <p:ph type="title"/>
          </p:nvPr>
        </p:nvSpPr>
        <p:spPr>
          <a:xfrm>
            <a:off x="587478" y="0"/>
            <a:ext cx="10515600" cy="1325563"/>
          </a:xfrm>
        </p:spPr>
        <p:txBody>
          <a:bodyPr>
            <a:normAutofit/>
          </a:bodyPr>
          <a:lstStyle/>
          <a:p>
            <a:pPr algn="ctr"/>
            <a:r>
              <a:rPr lang="en-US" sz="4000" b="1" dirty="0">
                <a:latin typeface="Calibri" panose="020F0502020204030204" pitchFamily="34" charset="0"/>
                <a:cs typeface="Calibri" panose="020F0502020204030204" pitchFamily="34" charset="0"/>
              </a:rPr>
              <a:t>The morphological structure of the stem</a:t>
            </a:r>
            <a:endParaRPr lang="ru-RU" sz="4000" b="1" dirty="0"/>
          </a:p>
        </p:txBody>
      </p:sp>
      <p:sp>
        <p:nvSpPr>
          <p:cNvPr id="3" name="Объект 2">
            <a:extLst>
              <a:ext uri="{FF2B5EF4-FFF2-40B4-BE49-F238E27FC236}">
                <a16:creationId xmlns:a16="http://schemas.microsoft.com/office/drawing/2014/main" id="{4189ABA8-7FCA-DAE4-CA93-10A2513DB75D}"/>
              </a:ext>
            </a:extLst>
          </p:cNvPr>
          <p:cNvSpPr>
            <a:spLocks noGrp="1"/>
          </p:cNvSpPr>
          <p:nvPr>
            <p:ph idx="1"/>
          </p:nvPr>
        </p:nvSpPr>
        <p:spPr>
          <a:xfrm>
            <a:off x="307259" y="1309431"/>
            <a:ext cx="6771968" cy="5032375"/>
          </a:xfrm>
        </p:spPr>
        <p:txBody>
          <a:bodyPr>
            <a:normAutofit fontScale="92500" lnSpcReduction="20000"/>
          </a:bodyPr>
          <a:lstStyle/>
          <a:p>
            <a:r>
              <a:rPr lang="en-US" b="0" i="0" dirty="0">
                <a:effectLst/>
                <a:latin typeface="Calibri" panose="020F0502020204030204" pitchFamily="34" charset="0"/>
                <a:cs typeface="Calibri" panose="020F0502020204030204" pitchFamily="34" charset="0"/>
              </a:rPr>
              <a:t>Stems are a part of the shoot system of a plant. They may range in length from a few millimeters to hundreds of meters, and also vary in diameter, depending on the plant type. Stems are usually above ground, although the stems of some plants, such as the potato, also grow underground. Stems may be herbaceous (soft) or woody in nature. </a:t>
            </a:r>
          </a:p>
          <a:p>
            <a:r>
              <a:rPr lang="en-US" b="0" i="0" dirty="0">
                <a:effectLst/>
                <a:latin typeface="Calibri" panose="020F0502020204030204" pitchFamily="34" charset="0"/>
                <a:cs typeface="Calibri" panose="020F0502020204030204" pitchFamily="34" charset="0"/>
              </a:rPr>
              <a:t>A stem may be unbranched, like that of a palm tree, or it may be highly branched, like that of a magnolia tree. The stem of the plant connects the roots to the leaves, helping to transport absorbed water and minerals to different parts of the plant. It also helps to transport the products of photosynthesis, namely sugars, from the leaves to the rest of the plant.</a:t>
            </a:r>
            <a:endParaRPr lang="ru-RU" dirty="0">
              <a:latin typeface="Calibri" panose="020F0502020204030204" pitchFamily="34" charset="0"/>
              <a:cs typeface="Calibri" panose="020F0502020204030204" pitchFamily="34" charset="0"/>
            </a:endParaRPr>
          </a:p>
        </p:txBody>
      </p:sp>
      <p:pic>
        <p:nvPicPr>
          <p:cNvPr id="4" name="Picture 2" descr=" Photo shows a stem. Leaves are attached to petioles, which are small branches that radiate out from the stem. The petioles join the branch at junctions called nodes. The nodes are separated by a length of stem called the internode. Above the petioles, small leaves bud out from the node.">
            <a:extLst>
              <a:ext uri="{FF2B5EF4-FFF2-40B4-BE49-F238E27FC236}">
                <a16:creationId xmlns:a16="http://schemas.microsoft.com/office/drawing/2014/main" id="{23A93D2C-E865-8D3D-E3C7-4960AF32B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227" y="1135338"/>
            <a:ext cx="4950542" cy="539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96087C-18C8-0DC6-2EC6-4E78A05FBC29}"/>
              </a:ext>
            </a:extLst>
          </p:cNvPr>
          <p:cNvSpPr>
            <a:spLocks noGrp="1"/>
          </p:cNvSpPr>
          <p:nvPr>
            <p:ph type="title"/>
          </p:nvPr>
        </p:nvSpPr>
        <p:spPr>
          <a:xfrm>
            <a:off x="1716958" y="232389"/>
            <a:ext cx="8758084" cy="1271946"/>
          </a:xfrm>
        </p:spPr>
        <p:txBody>
          <a:bodyPr>
            <a:normAutofit/>
          </a:bodyPr>
          <a:lstStyle/>
          <a:p>
            <a:r>
              <a:rPr lang="en-US" sz="3600" b="1" i="0" dirty="0">
                <a:solidFill>
                  <a:srgbClr val="000000"/>
                </a:solidFill>
                <a:effectLst/>
                <a:latin typeface="Helvetica" panose="020B0604020202020204" pitchFamily="34" charset="0"/>
              </a:rPr>
              <a:t>Primary Structure of Monocot Stem</a:t>
            </a:r>
            <a:br>
              <a:rPr lang="en-US" b="0" i="0" dirty="0">
                <a:solidFill>
                  <a:srgbClr val="000000"/>
                </a:solidFill>
                <a:effectLst/>
                <a:latin typeface="Helvetica" panose="020B0604020202020204" pitchFamily="34" charset="0"/>
              </a:rPr>
            </a:br>
            <a:endParaRPr lang="ru-RU" dirty="0"/>
          </a:p>
        </p:txBody>
      </p:sp>
      <p:sp>
        <p:nvSpPr>
          <p:cNvPr id="3" name="Объект 2">
            <a:extLst>
              <a:ext uri="{FF2B5EF4-FFF2-40B4-BE49-F238E27FC236}">
                <a16:creationId xmlns:a16="http://schemas.microsoft.com/office/drawing/2014/main" id="{FB64FD9D-9579-9602-B3DD-43A069DE302E}"/>
              </a:ext>
            </a:extLst>
          </p:cNvPr>
          <p:cNvSpPr>
            <a:spLocks noGrp="1"/>
          </p:cNvSpPr>
          <p:nvPr>
            <p:ph idx="1"/>
          </p:nvPr>
        </p:nvSpPr>
        <p:spPr>
          <a:xfrm>
            <a:off x="465188" y="870565"/>
            <a:ext cx="11261623" cy="5755046"/>
          </a:xfrm>
        </p:spPr>
        <p:txBody>
          <a:bodyPr>
            <a:normAutofit fontScale="55000" lnSpcReduction="20000"/>
          </a:bodyPr>
          <a:lstStyle/>
          <a:p>
            <a:pPr algn="just"/>
            <a:r>
              <a:rPr lang="en-US" sz="3300" b="0" i="0" dirty="0">
                <a:solidFill>
                  <a:srgbClr val="000000"/>
                </a:solidFill>
                <a:effectLst/>
                <a:latin typeface="Droid Sans"/>
              </a:rPr>
              <a:t>The monocotyledonous stems are similar to dicotyledonous stems in having an epidermis, a cortex and a stele.</a:t>
            </a:r>
          </a:p>
          <a:p>
            <a:pPr algn="just">
              <a:buFont typeface="Arial" panose="020B0604020202020204" pitchFamily="34" charset="0"/>
              <a:buChar char="•"/>
            </a:pPr>
            <a:r>
              <a:rPr lang="en-US" sz="3300" b="0" i="0" dirty="0">
                <a:solidFill>
                  <a:srgbClr val="000000"/>
                </a:solidFill>
                <a:effectLst/>
                <a:latin typeface="Droid Sans"/>
              </a:rPr>
              <a:t>The cortex may be well developed and sharply marked off from the stele or it may be quite narrow and inconspicuous.</a:t>
            </a:r>
          </a:p>
          <a:p>
            <a:pPr algn="l">
              <a:buFont typeface="Arial" panose="020B0604020202020204" pitchFamily="34" charset="0"/>
              <a:buChar char="•"/>
            </a:pPr>
            <a:r>
              <a:rPr lang="en-US" sz="3300" b="0" i="0" dirty="0">
                <a:solidFill>
                  <a:srgbClr val="000000"/>
                </a:solidFill>
                <a:effectLst/>
                <a:latin typeface="Droid Sans"/>
              </a:rPr>
              <a:t>It is the structure and arrangement of bundles that monocotyledonous stems, differ markedly from dicotyledonous stems.</a:t>
            </a:r>
          </a:p>
          <a:p>
            <a:pPr algn="ctr"/>
            <a:r>
              <a:rPr lang="en-US" sz="3300" b="1" i="0" dirty="0">
                <a:solidFill>
                  <a:srgbClr val="000000"/>
                </a:solidFill>
                <a:effectLst/>
                <a:latin typeface="Helvetica" panose="020B0604020202020204" pitchFamily="34" charset="0"/>
              </a:rPr>
              <a:t>Stele</a:t>
            </a:r>
            <a:endParaRPr lang="en-US" sz="3300" b="0" i="0" dirty="0">
              <a:solidFill>
                <a:srgbClr val="000000"/>
              </a:solidFill>
              <a:effectLst/>
              <a:latin typeface="Helvetica" panose="020B0604020202020204" pitchFamily="34" charset="0"/>
            </a:endParaRPr>
          </a:p>
          <a:p>
            <a:pPr algn="just">
              <a:buFont typeface="Arial" panose="020B0604020202020204" pitchFamily="34" charset="0"/>
              <a:buChar char="•"/>
            </a:pPr>
            <a:r>
              <a:rPr lang="en-US" sz="3300" b="0" i="0" dirty="0">
                <a:solidFill>
                  <a:srgbClr val="000000"/>
                </a:solidFill>
                <a:effectLst/>
                <a:latin typeface="Droid Sans"/>
              </a:rPr>
              <a:t>Vascular bundles of monocotyledonous stems are usually scattered throughout the stele including the pith so that there is no distinction between pith and pith rays.</a:t>
            </a:r>
          </a:p>
          <a:p>
            <a:pPr algn="just">
              <a:buFont typeface="Arial" panose="020B0604020202020204" pitchFamily="34" charset="0"/>
              <a:buChar char="•"/>
            </a:pPr>
            <a:r>
              <a:rPr lang="en-US" sz="3300" b="0" i="0" dirty="0">
                <a:solidFill>
                  <a:srgbClr val="000000"/>
                </a:solidFill>
                <a:effectLst/>
                <a:latin typeface="Droid Sans"/>
              </a:rPr>
              <a:t>Sometimes the center of the stele is free from vascular bundles and is occupied by parenchyma cells which dry up and disappear at an early stage resulting in a hollow stem, as in most grasses.</a:t>
            </a:r>
          </a:p>
          <a:p>
            <a:pPr algn="ctr"/>
            <a:r>
              <a:rPr lang="en-US" sz="3300" b="1" i="0" dirty="0">
                <a:solidFill>
                  <a:srgbClr val="000000"/>
                </a:solidFill>
                <a:effectLst/>
                <a:latin typeface="Helvetica" panose="020B0604020202020204" pitchFamily="34" charset="0"/>
              </a:rPr>
              <a:t>Vascular Bundle</a:t>
            </a:r>
            <a:endParaRPr lang="en-US" sz="3300" b="0" i="0" dirty="0">
              <a:solidFill>
                <a:srgbClr val="000000"/>
              </a:solidFill>
              <a:effectLst/>
              <a:latin typeface="Helvetica" panose="020B0604020202020204" pitchFamily="34" charset="0"/>
            </a:endParaRPr>
          </a:p>
          <a:p>
            <a:pPr algn="just">
              <a:buFont typeface="Arial" panose="020B0604020202020204" pitchFamily="34" charset="0"/>
              <a:buChar char="•"/>
            </a:pPr>
            <a:r>
              <a:rPr lang="en-US" sz="3300" b="0" i="0" dirty="0">
                <a:solidFill>
                  <a:srgbClr val="000000"/>
                </a:solidFill>
                <a:effectLst/>
                <a:latin typeface="Droid Sans"/>
              </a:rPr>
              <a:t>The vascular bundles of monocotyledonous stems are like those of dicotyledonous stems in consisting of xylem towards the </a:t>
            </a:r>
            <a:r>
              <a:rPr lang="en-US" sz="3300" b="0" i="0" dirty="0" err="1">
                <a:solidFill>
                  <a:srgbClr val="000000"/>
                </a:solidFill>
                <a:effectLst/>
                <a:latin typeface="Droid Sans"/>
              </a:rPr>
              <a:t>centre</a:t>
            </a:r>
            <a:r>
              <a:rPr lang="en-US" sz="3300" b="0" i="0" dirty="0">
                <a:solidFill>
                  <a:srgbClr val="000000"/>
                </a:solidFill>
                <a:effectLst/>
                <a:latin typeface="Droid Sans"/>
              </a:rPr>
              <a:t> of the stele and phloem towards the periphery.</a:t>
            </a:r>
          </a:p>
          <a:p>
            <a:pPr algn="just">
              <a:buFont typeface="Arial" panose="020B0604020202020204" pitchFamily="34" charset="0"/>
              <a:buChar char="•"/>
            </a:pPr>
            <a:r>
              <a:rPr lang="en-US" sz="3300" b="0" i="0" dirty="0">
                <a:solidFill>
                  <a:srgbClr val="000000"/>
                </a:solidFill>
                <a:effectLst/>
                <a:latin typeface="Droid Sans"/>
              </a:rPr>
              <a:t>The vascular bundles of monocotyledonous stem do not possess a cambium layer which is found in dicotyledonous stems. This means that monocotyledonous stems usually do not have secondary thickening.</a:t>
            </a:r>
          </a:p>
          <a:p>
            <a:pPr algn="just">
              <a:buFont typeface="Arial" panose="020B0604020202020204" pitchFamily="34" charset="0"/>
              <a:buChar char="•"/>
            </a:pPr>
            <a:r>
              <a:rPr lang="en-US" sz="3300" b="0" i="0" dirty="0">
                <a:solidFill>
                  <a:srgbClr val="000000"/>
                </a:solidFill>
                <a:effectLst/>
                <a:latin typeface="Droid Sans"/>
              </a:rPr>
              <a:t>Each bundle remains more or less completely surrounded by a sheath of sclerenchyma cells, the bundle sheath which is particularly well developed on the sides towards the </a:t>
            </a:r>
            <a:r>
              <a:rPr lang="en-US" sz="3300" b="0" i="0" dirty="0" err="1">
                <a:solidFill>
                  <a:srgbClr val="000000"/>
                </a:solidFill>
                <a:effectLst/>
                <a:latin typeface="Droid Sans"/>
              </a:rPr>
              <a:t>centre</a:t>
            </a:r>
            <a:r>
              <a:rPr lang="en-US" sz="3300" b="0" i="0" dirty="0">
                <a:solidFill>
                  <a:srgbClr val="000000"/>
                </a:solidFill>
                <a:effectLst/>
                <a:latin typeface="Droid Sans"/>
              </a:rPr>
              <a:t> and towards the periphery of the stem.</a:t>
            </a:r>
          </a:p>
          <a:p>
            <a:pPr algn="just">
              <a:buFont typeface="Arial" panose="020B0604020202020204" pitchFamily="34" charset="0"/>
              <a:buChar char="•"/>
            </a:pPr>
            <a:r>
              <a:rPr lang="en-US" sz="3300" b="0" i="0" dirty="0">
                <a:solidFill>
                  <a:srgbClr val="000000"/>
                </a:solidFill>
                <a:effectLst/>
                <a:latin typeface="Droid Sans"/>
              </a:rPr>
              <a:t>The phloem is made up mostly of sieve tubes, companion cells, and xylem of vessel and woody parenchyma.</a:t>
            </a:r>
          </a:p>
          <a:p>
            <a:endParaRPr lang="ru-RU" dirty="0"/>
          </a:p>
        </p:txBody>
      </p:sp>
    </p:spTree>
    <p:extLst>
      <p:ext uri="{BB962C8B-B14F-4D97-AF65-F5344CB8AC3E}">
        <p14:creationId xmlns:p14="http://schemas.microsoft.com/office/powerpoint/2010/main" val="169636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1B1C80B9-097D-57A5-06F9-9A98F817C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20"/>
          <a:stretch/>
        </p:blipFill>
        <p:spPr bwMode="auto">
          <a:xfrm>
            <a:off x="1210596" y="309870"/>
            <a:ext cx="3980835" cy="59068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046866-4D62-162C-1846-029D323A411A}"/>
              </a:ext>
            </a:extLst>
          </p:cNvPr>
          <p:cNvSpPr txBox="1"/>
          <p:nvPr/>
        </p:nvSpPr>
        <p:spPr>
          <a:xfrm>
            <a:off x="1740311" y="6363464"/>
            <a:ext cx="2432269" cy="369332"/>
          </a:xfrm>
          <a:prstGeom prst="rect">
            <a:avLst/>
          </a:prstGeom>
          <a:noFill/>
        </p:spPr>
        <p:txBody>
          <a:bodyPr wrap="none" rtlCol="0">
            <a:spAutoFit/>
          </a:bodyPr>
          <a:lstStyle/>
          <a:p>
            <a:r>
              <a:rPr lang="en-US" dirty="0"/>
              <a:t>Monocot stem (</a:t>
            </a:r>
            <a:r>
              <a:rPr lang="en-US" dirty="0" err="1"/>
              <a:t>Mayze</a:t>
            </a:r>
            <a:r>
              <a:rPr lang="en-US" dirty="0"/>
              <a:t>)</a:t>
            </a:r>
            <a:endParaRPr lang="ru-RU" dirty="0"/>
          </a:p>
        </p:txBody>
      </p:sp>
      <p:pic>
        <p:nvPicPr>
          <p:cNvPr id="5" name="Рисунок 4">
            <a:extLst>
              <a:ext uri="{FF2B5EF4-FFF2-40B4-BE49-F238E27FC236}">
                <a16:creationId xmlns:a16="http://schemas.microsoft.com/office/drawing/2014/main" id="{F24AFE6D-D6DA-B982-F899-065C614EABEE}"/>
              </a:ext>
            </a:extLst>
          </p:cNvPr>
          <p:cNvPicPr>
            <a:picLocks noChangeAspect="1"/>
          </p:cNvPicPr>
          <p:nvPr/>
        </p:nvPicPr>
        <p:blipFill>
          <a:blip r:embed="rId3"/>
          <a:stretch>
            <a:fillRect/>
          </a:stretch>
        </p:blipFill>
        <p:spPr>
          <a:xfrm>
            <a:off x="6641689" y="143639"/>
            <a:ext cx="3810000" cy="6219825"/>
          </a:xfrm>
          <a:prstGeom prst="rect">
            <a:avLst/>
          </a:prstGeom>
        </p:spPr>
      </p:pic>
      <p:sp>
        <p:nvSpPr>
          <p:cNvPr id="7" name="TextBox 6">
            <a:extLst>
              <a:ext uri="{FF2B5EF4-FFF2-40B4-BE49-F238E27FC236}">
                <a16:creationId xmlns:a16="http://schemas.microsoft.com/office/drawing/2014/main" id="{FA35664F-1E90-7740-0505-311082EA639B}"/>
              </a:ext>
            </a:extLst>
          </p:cNvPr>
          <p:cNvSpPr txBox="1"/>
          <p:nvPr/>
        </p:nvSpPr>
        <p:spPr>
          <a:xfrm>
            <a:off x="6971072" y="6337190"/>
            <a:ext cx="6098458" cy="369332"/>
          </a:xfrm>
          <a:prstGeom prst="rect">
            <a:avLst/>
          </a:prstGeom>
          <a:noFill/>
        </p:spPr>
        <p:txBody>
          <a:bodyPr wrap="square">
            <a:spAutoFit/>
          </a:bodyPr>
          <a:lstStyle/>
          <a:p>
            <a:r>
              <a:rPr lang="en-US" dirty="0"/>
              <a:t>Dicot stem (Sunflower)</a:t>
            </a:r>
            <a:endParaRPr lang="ru-RU" dirty="0"/>
          </a:p>
        </p:txBody>
      </p:sp>
    </p:spTree>
    <p:extLst>
      <p:ext uri="{BB962C8B-B14F-4D97-AF65-F5344CB8AC3E}">
        <p14:creationId xmlns:p14="http://schemas.microsoft.com/office/powerpoint/2010/main" val="2983535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a:extLst>
              <a:ext uri="{FF2B5EF4-FFF2-40B4-BE49-F238E27FC236}">
                <a16:creationId xmlns:a16="http://schemas.microsoft.com/office/drawing/2014/main" id="{DA24E572-634E-CA19-3470-2F0B25B36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829" y="442568"/>
            <a:ext cx="7658100" cy="3795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76D036-EE69-5933-3E7D-373AC6928D4D}"/>
              </a:ext>
            </a:extLst>
          </p:cNvPr>
          <p:cNvSpPr txBox="1"/>
          <p:nvPr/>
        </p:nvSpPr>
        <p:spPr>
          <a:xfrm>
            <a:off x="1165122" y="4693823"/>
            <a:ext cx="10559845" cy="1477328"/>
          </a:xfrm>
          <a:prstGeom prst="rect">
            <a:avLst/>
          </a:prstGeom>
          <a:noFill/>
        </p:spPr>
        <p:txBody>
          <a:bodyPr wrap="square">
            <a:spAutoFit/>
          </a:bodyPr>
          <a:lstStyle/>
          <a:p>
            <a:r>
              <a:rPr lang="en-US" b="0" i="0" dirty="0">
                <a:solidFill>
                  <a:srgbClr val="000000"/>
                </a:solidFill>
                <a:effectLst/>
                <a:latin typeface="Tahoma" panose="020B0604030504040204" pitchFamily="34" charset="0"/>
              </a:rPr>
              <a:t>Vascular bundles: In (a) dicot stems, vascular bundles are arranged around the periphery of the ground tissue. The xylem tissue is located toward the interior of the vascular bundle; phloem is located toward the exterior. Sclerenchyma fibers cap the vascular bundles.</a:t>
            </a:r>
            <a:endParaRPr lang="ru-RU" b="0" i="0" dirty="0">
              <a:solidFill>
                <a:srgbClr val="000000"/>
              </a:solidFill>
              <a:effectLst/>
              <a:latin typeface="Tahoma" panose="020B0604030504040204" pitchFamily="34" charset="0"/>
            </a:endParaRPr>
          </a:p>
          <a:p>
            <a:r>
              <a:rPr lang="en-US" b="0" i="0" dirty="0">
                <a:solidFill>
                  <a:srgbClr val="000000"/>
                </a:solidFill>
                <a:effectLst/>
                <a:latin typeface="Tahoma" panose="020B0604030504040204" pitchFamily="34" charset="0"/>
              </a:rPr>
              <a:t>In (b) monocot stems, vascular bundles composed of xylem and phloem tissues are scattered throughout the ground tissue</a:t>
            </a:r>
            <a:endParaRPr lang="ru-RU" dirty="0"/>
          </a:p>
        </p:txBody>
      </p:sp>
    </p:spTree>
    <p:extLst>
      <p:ext uri="{BB962C8B-B14F-4D97-AF65-F5344CB8AC3E}">
        <p14:creationId xmlns:p14="http://schemas.microsoft.com/office/powerpoint/2010/main" val="158353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A32ECD-5150-2425-42AE-ED2A1B586B0D}"/>
              </a:ext>
            </a:extLst>
          </p:cNvPr>
          <p:cNvSpPr>
            <a:spLocks noGrp="1"/>
          </p:cNvSpPr>
          <p:nvPr>
            <p:ph type="title"/>
          </p:nvPr>
        </p:nvSpPr>
        <p:spPr>
          <a:xfrm>
            <a:off x="838200" y="851822"/>
            <a:ext cx="10515600" cy="682010"/>
          </a:xfrm>
        </p:spPr>
        <p:txBody>
          <a:bodyPr>
            <a:normAutofit fontScale="90000"/>
          </a:bodyPr>
          <a:lstStyle/>
          <a:p>
            <a:r>
              <a:rPr lang="en-US" sz="4000" b="1" i="0" dirty="0">
                <a:solidFill>
                  <a:srgbClr val="333333"/>
                </a:solidFill>
                <a:effectLst/>
                <a:latin typeface="Calibri" panose="020F0502020204030204" pitchFamily="34" charset="0"/>
                <a:cs typeface="Calibri" panose="020F0502020204030204" pitchFamily="34" charset="0"/>
              </a:rPr>
              <a:t>Primary Growth</a:t>
            </a:r>
            <a:br>
              <a:rPr lang="en-US" sz="4000" b="1" i="0" dirty="0">
                <a:solidFill>
                  <a:srgbClr val="333333"/>
                </a:solidFill>
                <a:effectLst/>
                <a:latin typeface="Calibri" panose="020F0502020204030204" pitchFamily="34" charset="0"/>
                <a:cs typeface="Calibri" panose="020F0502020204030204" pitchFamily="34" charset="0"/>
              </a:rPr>
            </a:br>
            <a:endParaRPr lang="ru-RU" sz="4000"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E6A68040-C175-2C78-4412-A1DFBB36ACA3}"/>
              </a:ext>
            </a:extLst>
          </p:cNvPr>
          <p:cNvSpPr>
            <a:spLocks noGrp="1"/>
          </p:cNvSpPr>
          <p:nvPr>
            <p:ph idx="1"/>
          </p:nvPr>
        </p:nvSpPr>
        <p:spPr>
          <a:xfrm>
            <a:off x="587477" y="1654840"/>
            <a:ext cx="10515600" cy="4351338"/>
          </a:xfrm>
        </p:spPr>
        <p:txBody>
          <a:bodyPr/>
          <a:lstStyle/>
          <a:p>
            <a:pPr algn="l"/>
            <a:r>
              <a:rPr lang="en-US" b="0" i="0" dirty="0">
                <a:effectLst/>
                <a:latin typeface="Calibri" panose="020F0502020204030204" pitchFamily="34" charset="0"/>
                <a:cs typeface="Calibri" panose="020F0502020204030204" pitchFamily="34" charset="0"/>
              </a:rPr>
              <a:t>Most primary growth occurs at the apices, or tips, of stems and roots. Primary growth is a result of rapidly dividing cells in the apical meristems at the shoot tip and root tip. Subsequent cell elongation also contributes to primary growth. The growth of shoots and roots during primary growth enables plants to continuously seek water (roots) or sunlight (shoots).</a:t>
            </a:r>
          </a:p>
          <a:p>
            <a:endParaRPr lang="ru-RU" dirty="0"/>
          </a:p>
        </p:txBody>
      </p:sp>
    </p:spTree>
    <p:extLst>
      <p:ext uri="{BB962C8B-B14F-4D97-AF65-F5344CB8AC3E}">
        <p14:creationId xmlns:p14="http://schemas.microsoft.com/office/powerpoint/2010/main" val="285206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9A96BD-E841-3F3B-E220-65E448EFCD27}"/>
              </a:ext>
            </a:extLst>
          </p:cNvPr>
          <p:cNvSpPr>
            <a:spLocks noGrp="1"/>
          </p:cNvSpPr>
          <p:nvPr>
            <p:ph type="title"/>
          </p:nvPr>
        </p:nvSpPr>
        <p:spPr>
          <a:xfrm>
            <a:off x="838200" y="203097"/>
            <a:ext cx="10515600" cy="475533"/>
          </a:xfrm>
        </p:spPr>
        <p:txBody>
          <a:bodyPr>
            <a:normAutofit fontScale="90000"/>
          </a:bodyPr>
          <a:lstStyle/>
          <a:p>
            <a:pPr algn="ctr"/>
            <a:r>
              <a:rPr lang="en-US" b="1" dirty="0">
                <a:latin typeface="Calibri" panose="020F0502020204030204" pitchFamily="34" charset="0"/>
                <a:cs typeface="Calibri" panose="020F0502020204030204" pitchFamily="34" charset="0"/>
              </a:rPr>
              <a:t>Secondary grows </a:t>
            </a:r>
            <a:endParaRPr lang="ru-RU" b="1"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68E7566E-5A0F-25DA-6BDA-89C2309E8D72}"/>
              </a:ext>
            </a:extLst>
          </p:cNvPr>
          <p:cNvSpPr>
            <a:spLocks noGrp="1"/>
          </p:cNvSpPr>
          <p:nvPr>
            <p:ph idx="1"/>
          </p:nvPr>
        </p:nvSpPr>
        <p:spPr>
          <a:xfrm>
            <a:off x="631722" y="678630"/>
            <a:ext cx="10722078" cy="5707422"/>
          </a:xfrm>
        </p:spPr>
        <p:txBody>
          <a:bodyPr>
            <a:normAutofit fontScale="92500" lnSpcReduction="10000"/>
          </a:bodyPr>
          <a:lstStyle/>
          <a:p>
            <a:pPr fontAlgn="base"/>
            <a:r>
              <a:rPr lang="en-US" sz="2400" b="0" i="0" dirty="0">
                <a:solidFill>
                  <a:srgbClr val="000000"/>
                </a:solidFill>
                <a:effectLst/>
                <a:latin typeface="Calibri" panose="020F0502020204030204" pitchFamily="34" charset="0"/>
                <a:cs typeface="Calibri" panose="020F0502020204030204" pitchFamily="34" charset="0"/>
              </a:rPr>
              <a:t>A process of formation of secondary tissues due to activity of </a:t>
            </a:r>
            <a:r>
              <a:rPr lang="en-US" sz="2400" b="1" i="0" dirty="0">
                <a:solidFill>
                  <a:srgbClr val="000000"/>
                </a:solidFill>
                <a:effectLst/>
                <a:latin typeface="Calibri" panose="020F0502020204030204" pitchFamily="34" charset="0"/>
                <a:cs typeface="Calibri" panose="020F0502020204030204" pitchFamily="34" charset="0"/>
              </a:rPr>
              <a:t>vascular cambium</a:t>
            </a:r>
            <a:r>
              <a:rPr lang="en-US" sz="2400" b="0" i="0" dirty="0">
                <a:solidFill>
                  <a:srgbClr val="000000"/>
                </a:solidFill>
                <a:effectLst/>
                <a:latin typeface="Calibri" panose="020F0502020204030204" pitchFamily="34" charset="0"/>
                <a:cs typeface="Calibri" panose="020F0502020204030204" pitchFamily="34" charset="0"/>
              </a:rPr>
              <a:t> and </a:t>
            </a:r>
            <a:r>
              <a:rPr lang="en-US" sz="2400" b="1" i="0" dirty="0">
                <a:solidFill>
                  <a:srgbClr val="000000"/>
                </a:solidFill>
                <a:effectLst/>
                <a:latin typeface="Calibri" panose="020F0502020204030204" pitchFamily="34" charset="0"/>
                <a:cs typeface="Calibri" panose="020F0502020204030204" pitchFamily="34" charset="0"/>
              </a:rPr>
              <a:t>cork cambium </a:t>
            </a:r>
            <a:r>
              <a:rPr lang="en-US" sz="2400" b="0" i="0" dirty="0">
                <a:solidFill>
                  <a:srgbClr val="000000"/>
                </a:solidFill>
                <a:effectLst/>
                <a:latin typeface="Calibri" panose="020F0502020204030204" pitchFamily="34" charset="0"/>
                <a:cs typeface="Calibri" panose="020F0502020204030204" pitchFamily="34" charset="0"/>
              </a:rPr>
              <a:t>for increasing thickness or girth or diameter of plant is termed as secondary growth.</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begins right after the apical meristems have completed the primary growth process with all parts developed properly.</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along with dicots happens with gymnosperms as well.</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in the dicot stem involves the formation and functioning of the </a:t>
            </a:r>
            <a:r>
              <a:rPr lang="en-US" sz="2400" b="1" i="0" dirty="0">
                <a:solidFill>
                  <a:srgbClr val="000000"/>
                </a:solidFill>
                <a:effectLst/>
                <a:latin typeface="Calibri" panose="020F0502020204030204" pitchFamily="34" charset="0"/>
                <a:cs typeface="Calibri" panose="020F0502020204030204" pitchFamily="34" charset="0"/>
              </a:rPr>
              <a:t>vascular cambium </a:t>
            </a:r>
            <a:r>
              <a:rPr lang="en-US" sz="2400" b="0" i="0" dirty="0">
                <a:solidFill>
                  <a:srgbClr val="000000"/>
                </a:solidFill>
                <a:effectLst/>
                <a:latin typeface="Calibri" panose="020F0502020204030204" pitchFamily="34" charset="0"/>
                <a:cs typeface="Calibri" panose="020F0502020204030204" pitchFamily="34" charset="0"/>
              </a:rPr>
              <a:t>and </a:t>
            </a:r>
            <a:r>
              <a:rPr lang="en-US" sz="2400" b="1" i="0" dirty="0">
                <a:solidFill>
                  <a:srgbClr val="000000"/>
                </a:solidFill>
                <a:effectLst/>
                <a:latin typeface="Calibri" panose="020F0502020204030204" pitchFamily="34" charset="0"/>
                <a:cs typeface="Calibri" panose="020F0502020204030204" pitchFamily="34" charset="0"/>
              </a:rPr>
              <a:t>cork cambium</a:t>
            </a:r>
            <a:r>
              <a:rPr lang="en-US" sz="2400" b="0" i="0" dirty="0">
                <a:solidFill>
                  <a:srgbClr val="000000"/>
                </a:solidFill>
                <a:effectLst/>
                <a:latin typeface="Calibri" panose="020F0502020204030204" pitchFamily="34" charset="0"/>
                <a:cs typeface="Calibri" panose="020F0502020204030204" pitchFamily="34" charset="0"/>
              </a:rPr>
              <a:t>.</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provides the plants or trees with protection against mechanical stress and microbial activity.</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Secondary growth increases the girth of the stem.</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In the case of woody plants, the major contribution is made by secondary tissues.</a:t>
            </a:r>
          </a:p>
          <a:p>
            <a:pPr algn="l"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On the basis of the activities of vascular cambium and cork cambium, the process of secondary growth can be discussed under the following headings:</a:t>
            </a:r>
          </a:p>
          <a:p>
            <a:pPr marL="742950" lvl="1" indent="-285750" algn="l" fontAlgn="base">
              <a:buFont typeface="Arial" panose="020B0604020202020204" pitchFamily="34" charset="0"/>
              <a:buChar char="•"/>
            </a:pPr>
            <a:r>
              <a:rPr lang="en-US" b="1" i="1" dirty="0">
                <a:solidFill>
                  <a:srgbClr val="000000"/>
                </a:solidFill>
                <a:effectLst/>
                <a:latin typeface="Calibri" panose="020F0502020204030204" pitchFamily="34" charset="0"/>
                <a:cs typeface="Calibri" panose="020F0502020204030204" pitchFamily="34" charset="0"/>
              </a:rPr>
              <a:t>Activity of the vascular cambium</a:t>
            </a:r>
          </a:p>
          <a:p>
            <a:pPr marL="742950" lvl="1" indent="-285750" algn="l" fontAlgn="base">
              <a:buFont typeface="Arial" panose="020B0604020202020204" pitchFamily="34" charset="0"/>
              <a:buChar char="•"/>
            </a:pPr>
            <a:r>
              <a:rPr lang="en-US" b="1" i="1" dirty="0">
                <a:solidFill>
                  <a:srgbClr val="000000"/>
                </a:solidFill>
                <a:effectLst/>
                <a:latin typeface="Calibri" panose="020F0502020204030204" pitchFamily="34" charset="0"/>
                <a:cs typeface="Calibri" panose="020F0502020204030204" pitchFamily="34" charset="0"/>
              </a:rPr>
              <a:t>Activity of the cork-cambium</a:t>
            </a:r>
          </a:p>
          <a:p>
            <a:pPr algn="l" fontAlgn="base">
              <a:buFont typeface="Arial" panose="020B0604020202020204" pitchFamily="34" charset="0"/>
              <a:buChar char="•"/>
            </a:pPr>
            <a:endParaRPr lang="en-US" b="0" i="0" dirty="0">
              <a:solidFill>
                <a:srgbClr val="000000"/>
              </a:solidFill>
              <a:effectLst/>
              <a:latin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val="171579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OLUTION: Secondary growth in dicot stem - Studypool">
            <a:extLst>
              <a:ext uri="{FF2B5EF4-FFF2-40B4-BE49-F238E27FC236}">
                <a16:creationId xmlns:a16="http://schemas.microsoft.com/office/drawing/2014/main" id="{8D5270D9-80BE-7A30-82BC-2AA32D1FD5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a16="http://schemas.microsoft.com/office/drawing/2014/main" id="{DDBEA0AC-A5FC-FF50-7D11-62DD653ABD1A}"/>
              </a:ext>
            </a:extLst>
          </p:cNvPr>
          <p:cNvPicPr>
            <a:picLocks noChangeAspect="1"/>
          </p:cNvPicPr>
          <p:nvPr/>
        </p:nvPicPr>
        <p:blipFill rotWithShape="1">
          <a:blip r:embed="rId2"/>
          <a:srcRect l="56371" t="27061" r="4919" b="22592"/>
          <a:stretch/>
        </p:blipFill>
        <p:spPr>
          <a:xfrm>
            <a:off x="1442883" y="285244"/>
            <a:ext cx="9306233" cy="6287512"/>
          </a:xfrm>
          <a:prstGeom prst="rect">
            <a:avLst/>
          </a:prstGeom>
        </p:spPr>
      </p:pic>
    </p:spTree>
    <p:extLst>
      <p:ext uri="{BB962C8B-B14F-4D97-AF65-F5344CB8AC3E}">
        <p14:creationId xmlns:p14="http://schemas.microsoft.com/office/powerpoint/2010/main" val="243927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AD6A038-CA12-A185-FABF-5EE7FC406580}"/>
              </a:ext>
            </a:extLst>
          </p:cNvPr>
          <p:cNvSpPr>
            <a:spLocks noGrp="1"/>
          </p:cNvSpPr>
          <p:nvPr>
            <p:ph idx="1"/>
          </p:nvPr>
        </p:nvSpPr>
        <p:spPr/>
        <p:txBody>
          <a:bodyPr/>
          <a:lstStyle/>
          <a:p>
            <a:endParaRPr lang="ru-RU" dirty="0"/>
          </a:p>
        </p:txBody>
      </p:sp>
      <p:pic>
        <p:nvPicPr>
          <p:cNvPr id="14338" name="Picture 2">
            <a:extLst>
              <a:ext uri="{FF2B5EF4-FFF2-40B4-BE49-F238E27FC236}">
                <a16:creationId xmlns:a16="http://schemas.microsoft.com/office/drawing/2014/main" id="{4896537F-4BFF-1BD2-1F8A-B6494247A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869" b="23488"/>
          <a:stretch/>
        </p:blipFill>
        <p:spPr bwMode="auto">
          <a:xfrm>
            <a:off x="6324235" y="1422603"/>
            <a:ext cx="5179507" cy="323774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44C8A6F3-3831-3FEC-2033-EC0E62B0D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91" y="1027906"/>
            <a:ext cx="5826554" cy="495154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5FA492AB-05BD-DC0F-7128-05B49D9C88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01" t="76138"/>
          <a:stretch/>
        </p:blipFill>
        <p:spPr bwMode="auto">
          <a:xfrm>
            <a:off x="6522291" y="5779407"/>
            <a:ext cx="4533747" cy="70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2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FE5B5CA-9B9B-D1D9-5311-ADBE351E76A8}"/>
              </a:ext>
            </a:extLst>
          </p:cNvPr>
          <p:cNvPicPr>
            <a:picLocks noChangeAspect="1"/>
          </p:cNvPicPr>
          <p:nvPr/>
        </p:nvPicPr>
        <p:blipFill rotWithShape="1">
          <a:blip r:embed="rId2"/>
          <a:srcRect t="22351" r="64194" b="8152"/>
          <a:stretch/>
        </p:blipFill>
        <p:spPr>
          <a:xfrm>
            <a:off x="2610464" y="290733"/>
            <a:ext cx="5751871" cy="6276534"/>
          </a:xfrm>
          <a:prstGeom prst="rect">
            <a:avLst/>
          </a:prstGeom>
        </p:spPr>
      </p:pic>
    </p:spTree>
    <p:extLst>
      <p:ext uri="{BB962C8B-B14F-4D97-AF65-F5344CB8AC3E}">
        <p14:creationId xmlns:p14="http://schemas.microsoft.com/office/powerpoint/2010/main" val="144816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D8DB8E-333B-5308-D0B2-992F431EFE17}"/>
              </a:ext>
            </a:extLst>
          </p:cNvPr>
          <p:cNvSpPr txBox="1"/>
          <p:nvPr/>
        </p:nvSpPr>
        <p:spPr>
          <a:xfrm>
            <a:off x="851720" y="844922"/>
            <a:ext cx="10209570" cy="3785652"/>
          </a:xfrm>
          <a:prstGeom prst="rect">
            <a:avLst/>
          </a:prstGeom>
          <a:noFill/>
        </p:spPr>
        <p:txBody>
          <a:bodyPr wrap="square">
            <a:spAutoFit/>
          </a:bodyPr>
          <a:lstStyle/>
          <a:p>
            <a:r>
              <a:rPr lang="en-US" sz="2400" b="0" i="0" dirty="0">
                <a:effectLst/>
                <a:latin typeface="Calibri" panose="020F0502020204030204" pitchFamily="34" charset="0"/>
                <a:cs typeface="Calibri" panose="020F0502020204030204" pitchFamily="34" charset="0"/>
              </a:rPr>
              <a:t>In woody plants</a:t>
            </a:r>
            <a:r>
              <a:rPr lang="en-US" sz="2400" b="1" i="0" dirty="0">
                <a:effectLst/>
                <a:latin typeface="Calibri" panose="020F0502020204030204" pitchFamily="34" charset="0"/>
                <a:cs typeface="Calibri" panose="020F0502020204030204" pitchFamily="34" charset="0"/>
              </a:rPr>
              <a:t>, cork cambium </a:t>
            </a:r>
            <a:r>
              <a:rPr lang="en-US" sz="2400" b="0" i="0" dirty="0">
                <a:effectLst/>
                <a:latin typeface="Calibri" panose="020F0502020204030204" pitchFamily="34" charset="0"/>
                <a:cs typeface="Calibri" panose="020F0502020204030204" pitchFamily="34" charset="0"/>
              </a:rPr>
              <a:t>is the outermost lateral meristem. It produces cork cells (bark) containing a waxy substance known as </a:t>
            </a:r>
            <a:r>
              <a:rPr lang="en-US" sz="2400" b="1" i="0" dirty="0">
                <a:effectLst/>
                <a:latin typeface="Calibri" panose="020F0502020204030204" pitchFamily="34" charset="0"/>
                <a:cs typeface="Calibri" panose="020F0502020204030204" pitchFamily="34" charset="0"/>
              </a:rPr>
              <a:t>suberin</a:t>
            </a:r>
            <a:r>
              <a:rPr lang="en-US" sz="2400" b="0" i="0" dirty="0">
                <a:effectLst/>
                <a:latin typeface="Calibri" panose="020F0502020204030204" pitchFamily="34" charset="0"/>
                <a:cs typeface="Calibri" panose="020F0502020204030204" pitchFamily="34" charset="0"/>
              </a:rPr>
              <a:t> that can repel water. The bark protects the plant against physical damage and helps reduce water loss. The cork cambium also produces a layer of cells known as </a:t>
            </a:r>
            <a:r>
              <a:rPr lang="en-US" sz="2400" b="1" i="0" dirty="0">
                <a:effectLst/>
                <a:latin typeface="Calibri" panose="020F0502020204030204" pitchFamily="34" charset="0"/>
                <a:cs typeface="Calibri" panose="020F0502020204030204" pitchFamily="34" charset="0"/>
              </a:rPr>
              <a:t>phelloderm</a:t>
            </a:r>
            <a:r>
              <a:rPr lang="en-US" sz="2400" b="0" i="0" dirty="0">
                <a:effectLst/>
                <a:latin typeface="Calibri" panose="020F0502020204030204" pitchFamily="34" charset="0"/>
                <a:cs typeface="Calibri" panose="020F0502020204030204" pitchFamily="34" charset="0"/>
              </a:rPr>
              <a:t>, which grows inward from the cambium. The cork cambium, cork cells, and phelloderm are collectively termed the </a:t>
            </a:r>
            <a:r>
              <a:rPr lang="en-US" sz="2400" b="1" i="0" dirty="0">
                <a:effectLst/>
                <a:latin typeface="Calibri" panose="020F0502020204030204" pitchFamily="34" charset="0"/>
                <a:cs typeface="Calibri" panose="020F0502020204030204" pitchFamily="34" charset="0"/>
              </a:rPr>
              <a:t>periderm</a:t>
            </a:r>
            <a:r>
              <a:rPr lang="en-US" sz="2400" b="0" i="0" dirty="0">
                <a:effectLst/>
                <a:latin typeface="Calibri" panose="020F0502020204030204" pitchFamily="34" charset="0"/>
                <a:cs typeface="Calibri" panose="020F0502020204030204" pitchFamily="34" charset="0"/>
              </a:rPr>
              <a:t>. The periderm substitutes for the epidermis in mature plants. In some plants, the periderm has many openings, known as </a:t>
            </a:r>
            <a:r>
              <a:rPr lang="en-US" sz="2400" b="1" i="0" dirty="0">
                <a:effectLst/>
                <a:latin typeface="Calibri" panose="020F0502020204030204" pitchFamily="34" charset="0"/>
                <a:cs typeface="Calibri" panose="020F0502020204030204" pitchFamily="34" charset="0"/>
              </a:rPr>
              <a:t>lenticels</a:t>
            </a:r>
            <a:r>
              <a:rPr lang="en-US" sz="2400" b="0" i="0" dirty="0">
                <a:effectLst/>
                <a:latin typeface="Calibri" panose="020F0502020204030204" pitchFamily="34" charset="0"/>
                <a:cs typeface="Calibri" panose="020F0502020204030204" pitchFamily="34" charset="0"/>
              </a:rPr>
              <a:t>, which allow the interior cells to exchange gases with the outside atmosphere. This supplies oxygen to the living and metabolically active cells of the cortex, xylem and phloem.</a:t>
            </a:r>
            <a:endParaRPr lang="ru-R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70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F10D8-BBEF-8A98-1C5A-3284E91D9528}"/>
              </a:ext>
            </a:extLst>
          </p:cNvPr>
          <p:cNvSpPr>
            <a:spLocks noGrp="1"/>
          </p:cNvSpPr>
          <p:nvPr>
            <p:ph type="title"/>
          </p:nvPr>
        </p:nvSpPr>
        <p:spPr>
          <a:xfrm>
            <a:off x="838200" y="365126"/>
            <a:ext cx="10515600" cy="1035972"/>
          </a:xfrm>
        </p:spPr>
        <p:txBody>
          <a:bodyPr>
            <a:normAutofit/>
          </a:bodyPr>
          <a:lstStyle/>
          <a:p>
            <a:r>
              <a:rPr lang="en-US" sz="3200" b="1" i="0" dirty="0">
                <a:solidFill>
                  <a:srgbClr val="333333"/>
                </a:solidFill>
                <a:effectLst/>
                <a:latin typeface="Calibri" panose="020F0502020204030204" pitchFamily="34" charset="0"/>
                <a:cs typeface="Calibri" panose="020F0502020204030204" pitchFamily="34" charset="0"/>
              </a:rPr>
              <a:t>Annual Rings</a:t>
            </a:r>
            <a:br>
              <a:rPr lang="en-US" sz="3200" b="1" i="0" dirty="0">
                <a:solidFill>
                  <a:srgbClr val="333333"/>
                </a:solidFill>
                <a:effectLst/>
                <a:latin typeface="Calibri" panose="020F0502020204030204" pitchFamily="34" charset="0"/>
                <a:cs typeface="Calibri" panose="020F0502020204030204" pitchFamily="34" charset="0"/>
              </a:rPr>
            </a:br>
            <a:endParaRPr lang="ru-RU" sz="3200"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C46E6F5D-D91F-F70F-7630-9598CD4BFAF5}"/>
              </a:ext>
            </a:extLst>
          </p:cNvPr>
          <p:cNvSpPr>
            <a:spLocks noGrp="1"/>
          </p:cNvSpPr>
          <p:nvPr>
            <p:ph idx="1"/>
          </p:nvPr>
        </p:nvSpPr>
        <p:spPr>
          <a:xfrm>
            <a:off x="147606" y="1047137"/>
            <a:ext cx="7243916" cy="5176682"/>
          </a:xfrm>
        </p:spPr>
        <p:txBody>
          <a:bodyPr>
            <a:normAutofit fontScale="85000" lnSpcReduction="10000"/>
          </a:bodyPr>
          <a:lstStyle/>
          <a:p>
            <a:pPr algn="l"/>
            <a:r>
              <a:rPr lang="en-US" b="0" i="0" dirty="0">
                <a:solidFill>
                  <a:srgbClr val="333333"/>
                </a:solidFill>
                <a:effectLst/>
                <a:latin typeface="Calibri" panose="020F0502020204030204" pitchFamily="34" charset="0"/>
                <a:cs typeface="Calibri" panose="020F0502020204030204" pitchFamily="34" charset="0"/>
              </a:rPr>
              <a:t>The activity of the </a:t>
            </a:r>
            <a:r>
              <a:rPr lang="en-US" b="1" i="0" dirty="0">
                <a:solidFill>
                  <a:srgbClr val="333333"/>
                </a:solidFill>
                <a:effectLst/>
                <a:latin typeface="Calibri" panose="020F0502020204030204" pitchFamily="34" charset="0"/>
                <a:cs typeface="Calibri" panose="020F0502020204030204" pitchFamily="34" charset="0"/>
              </a:rPr>
              <a:t>vascular cambium </a:t>
            </a:r>
            <a:r>
              <a:rPr lang="en-US" b="0" i="0" dirty="0">
                <a:solidFill>
                  <a:srgbClr val="333333"/>
                </a:solidFill>
                <a:effectLst/>
                <a:latin typeface="Calibri" panose="020F0502020204030204" pitchFamily="34" charset="0"/>
                <a:cs typeface="Calibri" panose="020F0502020204030204" pitchFamily="34" charset="0"/>
              </a:rPr>
              <a:t>gives rise to annual growth rings. During the spring growing season, cells of the secondary xylem have a large internal diameter and their primary cell walls are not extensively thickened. This is known as early wood, or spring wood. During the fall season, the secondary xylem develops thickened cell walls, forming late wood, or autumn wood, which is denser than early wood. This alternation of early and late wood is due largely to a seasonal decrease in the number of vessel elements and a seasonal increase in the number of </a:t>
            </a:r>
            <a:r>
              <a:rPr lang="en-US" b="0" i="0" dirty="0" err="1">
                <a:solidFill>
                  <a:srgbClr val="333333"/>
                </a:solidFill>
                <a:effectLst/>
                <a:latin typeface="Calibri" panose="020F0502020204030204" pitchFamily="34" charset="0"/>
                <a:cs typeface="Calibri" panose="020F0502020204030204" pitchFamily="34" charset="0"/>
              </a:rPr>
              <a:t>tracheids</a:t>
            </a:r>
            <a:r>
              <a:rPr lang="en-US" b="0" i="0" dirty="0">
                <a:solidFill>
                  <a:srgbClr val="333333"/>
                </a:solidFill>
                <a:effectLst/>
                <a:latin typeface="Calibri" panose="020F0502020204030204" pitchFamily="34" charset="0"/>
                <a:cs typeface="Calibri" panose="020F0502020204030204" pitchFamily="34" charset="0"/>
              </a:rPr>
              <a:t>. It results in the formation of an annual ring, which can be seen as a circular ring in the cross section of the stem. An examination of the number of annual rings and their nature (such as their size and cell wall thickness) can reveal the age of the tree and the prevailing climatic conditions during each season.</a:t>
            </a:r>
          </a:p>
          <a:p>
            <a:endParaRPr lang="ru-RU" dirty="0"/>
          </a:p>
        </p:txBody>
      </p:sp>
      <p:pic>
        <p:nvPicPr>
          <p:cNvPr id="4" name="Рисунок 3">
            <a:extLst>
              <a:ext uri="{FF2B5EF4-FFF2-40B4-BE49-F238E27FC236}">
                <a16:creationId xmlns:a16="http://schemas.microsoft.com/office/drawing/2014/main" id="{066301EE-27C9-CDF7-1CF1-F14A1B59503D}"/>
              </a:ext>
            </a:extLst>
          </p:cNvPr>
          <p:cNvPicPr>
            <a:picLocks noChangeAspect="1"/>
          </p:cNvPicPr>
          <p:nvPr/>
        </p:nvPicPr>
        <p:blipFill>
          <a:blip r:embed="rId2"/>
          <a:stretch>
            <a:fillRect/>
          </a:stretch>
        </p:blipFill>
        <p:spPr>
          <a:xfrm>
            <a:off x="7718445" y="1401098"/>
            <a:ext cx="3962278" cy="2964425"/>
          </a:xfrm>
          <a:prstGeom prst="rect">
            <a:avLst/>
          </a:prstGeom>
        </p:spPr>
      </p:pic>
      <p:sp>
        <p:nvSpPr>
          <p:cNvPr id="6" name="TextBox 5">
            <a:extLst>
              <a:ext uri="{FF2B5EF4-FFF2-40B4-BE49-F238E27FC236}">
                <a16:creationId xmlns:a16="http://schemas.microsoft.com/office/drawing/2014/main" id="{E2F8B580-4093-E719-D82C-165D1BEC7D1C}"/>
              </a:ext>
            </a:extLst>
          </p:cNvPr>
          <p:cNvSpPr txBox="1"/>
          <p:nvPr/>
        </p:nvSpPr>
        <p:spPr>
          <a:xfrm>
            <a:off x="7718445" y="4856737"/>
            <a:ext cx="4442952" cy="1200329"/>
          </a:xfrm>
          <a:prstGeom prst="rect">
            <a:avLst/>
          </a:prstGeom>
          <a:noFill/>
        </p:spPr>
        <p:txBody>
          <a:bodyPr wrap="square">
            <a:spAutoFit/>
          </a:bodyPr>
          <a:lstStyle/>
          <a:p>
            <a:pPr algn="ctr"/>
            <a:r>
              <a:rPr lang="ru-RU" dirty="0"/>
              <a:t>The </a:t>
            </a:r>
            <a:r>
              <a:rPr lang="ru-RU" dirty="0" err="1"/>
              <a:t>rate</a:t>
            </a:r>
            <a:r>
              <a:rPr lang="ru-RU" dirty="0"/>
              <a:t> </a:t>
            </a:r>
            <a:r>
              <a:rPr lang="ru-RU" dirty="0" err="1"/>
              <a:t>of</a:t>
            </a:r>
            <a:r>
              <a:rPr lang="ru-RU" dirty="0"/>
              <a:t> </a:t>
            </a:r>
            <a:r>
              <a:rPr lang="ru-RU" dirty="0" err="1"/>
              <a:t>wood</a:t>
            </a:r>
            <a:r>
              <a:rPr lang="ru-RU" dirty="0"/>
              <a:t> </a:t>
            </a:r>
            <a:r>
              <a:rPr lang="ru-RU" dirty="0" err="1"/>
              <a:t>growth</a:t>
            </a:r>
            <a:r>
              <a:rPr lang="ru-RU" dirty="0"/>
              <a:t> </a:t>
            </a:r>
            <a:r>
              <a:rPr lang="ru-RU" dirty="0" err="1"/>
              <a:t>increases</a:t>
            </a:r>
            <a:r>
              <a:rPr lang="ru-RU" dirty="0"/>
              <a:t> </a:t>
            </a:r>
            <a:r>
              <a:rPr lang="ru-RU" dirty="0" err="1"/>
              <a:t>in</a:t>
            </a:r>
            <a:r>
              <a:rPr lang="ru-RU" dirty="0"/>
              <a:t> </a:t>
            </a:r>
            <a:r>
              <a:rPr lang="ru-RU" dirty="0" err="1"/>
              <a:t>summer</a:t>
            </a:r>
            <a:r>
              <a:rPr lang="ru-RU" dirty="0"/>
              <a:t> </a:t>
            </a:r>
            <a:r>
              <a:rPr lang="ru-RU" dirty="0" err="1"/>
              <a:t>and</a:t>
            </a:r>
            <a:r>
              <a:rPr lang="ru-RU" dirty="0"/>
              <a:t> </a:t>
            </a:r>
            <a:r>
              <a:rPr lang="ru-RU" dirty="0" err="1"/>
              <a:t>decreases</a:t>
            </a:r>
            <a:r>
              <a:rPr lang="ru-RU" dirty="0"/>
              <a:t> </a:t>
            </a:r>
            <a:r>
              <a:rPr lang="ru-RU" dirty="0" err="1"/>
              <a:t>in</a:t>
            </a:r>
            <a:r>
              <a:rPr lang="ru-RU" dirty="0"/>
              <a:t> </a:t>
            </a:r>
            <a:r>
              <a:rPr lang="ru-RU" dirty="0" err="1"/>
              <a:t>winter</a:t>
            </a:r>
            <a:r>
              <a:rPr lang="ru-RU" dirty="0"/>
              <a:t>, </a:t>
            </a:r>
            <a:r>
              <a:rPr lang="ru-RU" dirty="0" err="1"/>
              <a:t>producing</a:t>
            </a:r>
            <a:r>
              <a:rPr lang="ru-RU" dirty="0"/>
              <a:t> a </a:t>
            </a:r>
            <a:r>
              <a:rPr lang="ru-RU" dirty="0" err="1"/>
              <a:t>characteristic</a:t>
            </a:r>
            <a:r>
              <a:rPr lang="ru-RU" dirty="0"/>
              <a:t> </a:t>
            </a:r>
            <a:r>
              <a:rPr lang="ru-RU" dirty="0" err="1"/>
              <a:t>ring</a:t>
            </a:r>
            <a:r>
              <a:rPr lang="ru-RU" dirty="0"/>
              <a:t> </a:t>
            </a:r>
            <a:r>
              <a:rPr lang="ru-RU" dirty="0" err="1"/>
              <a:t>for</a:t>
            </a:r>
            <a:r>
              <a:rPr lang="ru-RU" dirty="0"/>
              <a:t> </a:t>
            </a:r>
            <a:r>
              <a:rPr lang="ru-RU" dirty="0" err="1"/>
              <a:t>each</a:t>
            </a:r>
            <a:r>
              <a:rPr lang="ru-RU" dirty="0"/>
              <a:t> </a:t>
            </a:r>
            <a:r>
              <a:rPr lang="ru-RU" dirty="0" err="1"/>
              <a:t>year</a:t>
            </a:r>
            <a:r>
              <a:rPr lang="ru-RU" dirty="0"/>
              <a:t> </a:t>
            </a:r>
            <a:r>
              <a:rPr lang="ru-RU" dirty="0" err="1"/>
              <a:t>of</a:t>
            </a:r>
            <a:r>
              <a:rPr lang="ru-RU" dirty="0"/>
              <a:t> </a:t>
            </a:r>
            <a:r>
              <a:rPr lang="ru-RU" dirty="0" err="1"/>
              <a:t>growth</a:t>
            </a:r>
            <a:r>
              <a:rPr lang="ru-RU" dirty="0"/>
              <a:t>. </a:t>
            </a:r>
          </a:p>
        </p:txBody>
      </p:sp>
    </p:spTree>
    <p:extLst>
      <p:ext uri="{BB962C8B-B14F-4D97-AF65-F5344CB8AC3E}">
        <p14:creationId xmlns:p14="http://schemas.microsoft.com/office/powerpoint/2010/main" val="315891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s of a stem">
            <a:extLst>
              <a:ext uri="{FF2B5EF4-FFF2-40B4-BE49-F238E27FC236}">
                <a16:creationId xmlns:a16="http://schemas.microsoft.com/office/drawing/2014/main" id="{CF527188-F43E-E92E-788E-1AF6A24F0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6" y="113343"/>
            <a:ext cx="6070191" cy="6744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3C9FB0-F32F-B535-0BAE-54A3A5993530}"/>
              </a:ext>
            </a:extLst>
          </p:cNvPr>
          <p:cNvSpPr txBox="1"/>
          <p:nvPr/>
        </p:nvSpPr>
        <p:spPr>
          <a:xfrm>
            <a:off x="6253317" y="481976"/>
            <a:ext cx="5560142" cy="6001643"/>
          </a:xfrm>
          <a:prstGeom prst="rect">
            <a:avLst/>
          </a:prstGeom>
          <a:noFill/>
        </p:spPr>
        <p:txBody>
          <a:bodyPr wrap="square">
            <a:spAutoFit/>
          </a:bodyPr>
          <a:lstStyle/>
          <a:p>
            <a:r>
              <a:rPr lang="en-US" dirty="0"/>
              <a:t> </a:t>
            </a:r>
            <a:r>
              <a:rPr lang="en-US" sz="2400" b="1" dirty="0"/>
              <a:t>Nodes </a:t>
            </a:r>
            <a:r>
              <a:rPr lang="en-US" sz="2400" dirty="0"/>
              <a:t>are points of attachment for leaves, aerial roots, and flowers. These parts of the stem contain a lot of cells which are called </a:t>
            </a:r>
            <a:r>
              <a:rPr lang="ru-RU" sz="2400" dirty="0"/>
              <a:t>«</a:t>
            </a:r>
            <a:r>
              <a:rPr lang="en-US" sz="2400" dirty="0"/>
              <a:t>meristematic</a:t>
            </a:r>
            <a:r>
              <a:rPr lang="ru-RU" sz="2400" dirty="0"/>
              <a:t>»</a:t>
            </a:r>
            <a:endParaRPr lang="en-US" sz="2400" dirty="0"/>
          </a:p>
          <a:p>
            <a:r>
              <a:rPr lang="en-US" sz="2400" dirty="0"/>
              <a:t>The stem region between two nodes is called an </a:t>
            </a:r>
            <a:r>
              <a:rPr lang="en-US" sz="2400" b="1" dirty="0"/>
              <a:t>internode. </a:t>
            </a:r>
          </a:p>
          <a:p>
            <a:r>
              <a:rPr lang="en-US" sz="2400" dirty="0"/>
              <a:t>The stalk that extends from the stem to the base of the leaf is the </a:t>
            </a:r>
            <a:r>
              <a:rPr lang="en-US" sz="2400" b="1" dirty="0"/>
              <a:t>petiole</a:t>
            </a:r>
            <a:r>
              <a:rPr lang="en-US" sz="2400" dirty="0"/>
              <a:t>.</a:t>
            </a:r>
          </a:p>
          <a:p>
            <a:r>
              <a:rPr lang="en-US" sz="2400" dirty="0"/>
              <a:t> </a:t>
            </a:r>
            <a:r>
              <a:rPr lang="en-US" sz="2400" b="1" dirty="0"/>
              <a:t>An axillary bud </a:t>
            </a:r>
            <a:r>
              <a:rPr lang="en-US" sz="2400" dirty="0"/>
              <a:t>is usually found in the axil—the area between the base of a leaf and the stem—where it can give rise to a branch or a flower. </a:t>
            </a:r>
          </a:p>
          <a:p>
            <a:r>
              <a:rPr lang="en-US" sz="2400" b="0" i="0" dirty="0">
                <a:effectLst/>
                <a:latin typeface="biosans_regular"/>
              </a:rPr>
              <a:t>The </a:t>
            </a:r>
            <a:r>
              <a:rPr lang="en-US" sz="2400" b="1" i="0" dirty="0">
                <a:effectLst/>
                <a:latin typeface="biosans_regular"/>
              </a:rPr>
              <a:t>petiole is </a:t>
            </a:r>
            <a:r>
              <a:rPr lang="en-US" sz="2400" b="0" i="0" dirty="0">
                <a:effectLst/>
                <a:latin typeface="biosans_regular"/>
              </a:rPr>
              <a:t>the stalk connecting the leaf to the stem. </a:t>
            </a:r>
            <a:endParaRPr lang="en-US" sz="2400" dirty="0"/>
          </a:p>
          <a:p>
            <a:r>
              <a:rPr lang="en-US" sz="2400" dirty="0"/>
              <a:t>The apex (tip) of the shoot contains the apical meristem within the </a:t>
            </a:r>
            <a:r>
              <a:rPr lang="en-US" sz="2400" b="1" dirty="0"/>
              <a:t>apical bud.</a:t>
            </a:r>
            <a:endParaRPr lang="ru-RU" sz="2400" b="1" dirty="0"/>
          </a:p>
        </p:txBody>
      </p:sp>
    </p:spTree>
    <p:extLst>
      <p:ext uri="{BB962C8B-B14F-4D97-AF65-F5344CB8AC3E}">
        <p14:creationId xmlns:p14="http://schemas.microsoft.com/office/powerpoint/2010/main" val="40974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07E24-A0D9-8ED4-1C58-B59811EF7B9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6E43C9A-A783-3B2C-4CED-EB8275FB2EB0}"/>
              </a:ext>
            </a:extLst>
          </p:cNvPr>
          <p:cNvSpPr>
            <a:spLocks noGrp="1"/>
          </p:cNvSpPr>
          <p:nvPr>
            <p:ph idx="1"/>
          </p:nvPr>
        </p:nvSpPr>
        <p:spPr/>
        <p:txBody>
          <a:bodyPr/>
          <a:lstStyle/>
          <a:p>
            <a:endParaRPr lang="ru-RU" dirty="0"/>
          </a:p>
        </p:txBody>
      </p:sp>
      <p:pic>
        <p:nvPicPr>
          <p:cNvPr id="5" name="Рисунок 4">
            <a:extLst>
              <a:ext uri="{FF2B5EF4-FFF2-40B4-BE49-F238E27FC236}">
                <a16:creationId xmlns:a16="http://schemas.microsoft.com/office/drawing/2014/main" id="{881E33F1-929D-33AD-E268-E73C2F354ACA}"/>
              </a:ext>
            </a:extLst>
          </p:cNvPr>
          <p:cNvPicPr>
            <a:picLocks noChangeAspect="1"/>
          </p:cNvPicPr>
          <p:nvPr/>
        </p:nvPicPr>
        <p:blipFill rotWithShape="1">
          <a:blip r:embed="rId2"/>
          <a:srcRect l="37863" t="26609" r="35403" b="38489"/>
          <a:stretch/>
        </p:blipFill>
        <p:spPr>
          <a:xfrm>
            <a:off x="509984" y="622404"/>
            <a:ext cx="6126790" cy="5401084"/>
          </a:xfrm>
          <a:prstGeom prst="rect">
            <a:avLst/>
          </a:prstGeom>
        </p:spPr>
      </p:pic>
      <p:sp>
        <p:nvSpPr>
          <p:cNvPr id="6" name="TextBox 5">
            <a:extLst>
              <a:ext uri="{FF2B5EF4-FFF2-40B4-BE49-F238E27FC236}">
                <a16:creationId xmlns:a16="http://schemas.microsoft.com/office/drawing/2014/main" id="{4CC066B5-2D5C-CC12-E8E5-618BFAABBE33}"/>
              </a:ext>
            </a:extLst>
          </p:cNvPr>
          <p:cNvSpPr txBox="1"/>
          <p:nvPr/>
        </p:nvSpPr>
        <p:spPr>
          <a:xfrm>
            <a:off x="838200" y="6158425"/>
            <a:ext cx="5505482" cy="369332"/>
          </a:xfrm>
          <a:prstGeom prst="rect">
            <a:avLst/>
          </a:prstGeom>
          <a:noFill/>
        </p:spPr>
        <p:txBody>
          <a:bodyPr wrap="none" rtlCol="0">
            <a:spAutoFit/>
          </a:bodyPr>
          <a:lstStyle/>
          <a:p>
            <a:r>
              <a:rPr lang="en-US" dirty="0"/>
              <a:t>The structure of the stem of Gymnosperms </a:t>
            </a:r>
            <a:r>
              <a:rPr lang="en-US" i="1" dirty="0"/>
              <a:t>(Pinus </a:t>
            </a:r>
            <a:r>
              <a:rPr lang="en-US" dirty="0"/>
              <a:t>sp.)</a:t>
            </a:r>
            <a:endParaRPr lang="ru-RU" dirty="0"/>
          </a:p>
        </p:txBody>
      </p:sp>
      <p:pic>
        <p:nvPicPr>
          <p:cNvPr id="8" name="Рисунок 7">
            <a:extLst>
              <a:ext uri="{FF2B5EF4-FFF2-40B4-BE49-F238E27FC236}">
                <a16:creationId xmlns:a16="http://schemas.microsoft.com/office/drawing/2014/main" id="{51A5C676-661A-D5DD-8543-7AD8B901BEC2}"/>
              </a:ext>
            </a:extLst>
          </p:cNvPr>
          <p:cNvPicPr>
            <a:picLocks noChangeAspect="1"/>
          </p:cNvPicPr>
          <p:nvPr/>
        </p:nvPicPr>
        <p:blipFill rotWithShape="1">
          <a:blip r:embed="rId3"/>
          <a:srcRect l="37137" t="26609" r="35766" b="12150"/>
          <a:stretch/>
        </p:blipFill>
        <p:spPr>
          <a:xfrm>
            <a:off x="6343682" y="53529"/>
            <a:ext cx="5505482" cy="6804471"/>
          </a:xfrm>
          <a:prstGeom prst="rect">
            <a:avLst/>
          </a:prstGeom>
        </p:spPr>
      </p:pic>
    </p:spTree>
    <p:extLst>
      <p:ext uri="{BB962C8B-B14F-4D97-AF65-F5344CB8AC3E}">
        <p14:creationId xmlns:p14="http://schemas.microsoft.com/office/powerpoint/2010/main" val="154988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A3D637-A3E4-6E5A-CA7B-92D79E062F13}"/>
              </a:ext>
            </a:extLst>
          </p:cNvPr>
          <p:cNvSpPr>
            <a:spLocks noGrp="1"/>
          </p:cNvSpPr>
          <p:nvPr>
            <p:ph type="title"/>
          </p:nvPr>
        </p:nvSpPr>
        <p:spPr>
          <a:xfrm>
            <a:off x="970936" y="681568"/>
            <a:ext cx="10250128" cy="269056"/>
          </a:xfrm>
        </p:spPr>
        <p:txBody>
          <a:bodyPr>
            <a:noAutofit/>
          </a:bodyPr>
          <a:lstStyle/>
          <a:p>
            <a:pPr algn="ctr"/>
            <a:r>
              <a:rPr lang="en-US" sz="2000" b="1" dirty="0">
                <a:latin typeface="Calibri" panose="020F0502020204030204" pitchFamily="34" charset="0"/>
                <a:cs typeface="Calibri" panose="020F0502020204030204" pitchFamily="34" charset="0"/>
              </a:rPr>
              <a:t>The differences between stem structure of Dicot and Monocots </a:t>
            </a:r>
            <a:endParaRPr lang="ru-RU" sz="2000" b="1" dirty="0">
              <a:latin typeface="Calibri" panose="020F0502020204030204" pitchFamily="34" charset="0"/>
              <a:cs typeface="Calibri" panose="020F0502020204030204" pitchFamily="34" charset="0"/>
            </a:endParaRPr>
          </a:p>
        </p:txBody>
      </p:sp>
      <p:pic>
        <p:nvPicPr>
          <p:cNvPr id="9219" name="Picture 3">
            <a:extLst>
              <a:ext uri="{FF2B5EF4-FFF2-40B4-BE49-F238E27FC236}">
                <a16:creationId xmlns:a16="http://schemas.microsoft.com/office/drawing/2014/main" id="{F47BAFD2-D72D-38F5-1087-262746A63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668" y="1390649"/>
            <a:ext cx="9622175" cy="431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04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020DB-DB36-9BCC-C833-BD2265BF52A5}"/>
              </a:ext>
            </a:extLst>
          </p:cNvPr>
          <p:cNvSpPr txBox="1"/>
          <p:nvPr/>
        </p:nvSpPr>
        <p:spPr>
          <a:xfrm>
            <a:off x="2016842" y="378368"/>
            <a:ext cx="8867468" cy="40011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The differences between anatomical structure of stem and root</a:t>
            </a:r>
            <a:endParaRPr lang="ru-RU" sz="2000" dirty="0"/>
          </a:p>
        </p:txBody>
      </p:sp>
      <p:pic>
        <p:nvPicPr>
          <p:cNvPr id="10242" name="Picture 2">
            <a:extLst>
              <a:ext uri="{FF2B5EF4-FFF2-40B4-BE49-F238E27FC236}">
                <a16:creationId xmlns:a16="http://schemas.microsoft.com/office/drawing/2014/main" id="{A2AB1BF7-FB30-AB7D-8079-FC0FDB3E5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24" y="898730"/>
            <a:ext cx="9652075" cy="429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1FD92E-3EF0-F6C2-E8F6-B5ED4DDC31B1}"/>
              </a:ext>
            </a:extLst>
          </p:cNvPr>
          <p:cNvSpPr txBox="1"/>
          <p:nvPr/>
        </p:nvSpPr>
        <p:spPr>
          <a:xfrm>
            <a:off x="494813" y="5431937"/>
            <a:ext cx="10949935" cy="1015663"/>
          </a:xfrm>
          <a:prstGeom prst="rect">
            <a:avLst/>
          </a:prstGeom>
          <a:noFill/>
        </p:spPr>
        <p:txBody>
          <a:bodyPr wrap="square">
            <a:spAutoFit/>
          </a:bodyPr>
          <a:lstStyle/>
          <a:p>
            <a:r>
              <a:rPr lang="en-US" sz="2000" b="1" dirty="0" err="1">
                <a:latin typeface="Calibri" panose="020F0502020204030204" pitchFamily="34" charset="0"/>
                <a:cs typeface="Calibri" panose="020F0502020204030204" pitchFamily="34" charset="0"/>
              </a:rPr>
              <a:t>Endarch</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In vascular bundle, </a:t>
            </a:r>
            <a:r>
              <a:rPr lang="en-US" sz="2000" dirty="0" err="1">
                <a:latin typeface="Calibri" panose="020F0502020204030204" pitchFamily="34" charset="0"/>
                <a:cs typeface="Calibri" panose="020F0502020204030204" pitchFamily="34" charset="0"/>
              </a:rPr>
              <a:t>endarch</a:t>
            </a:r>
            <a:r>
              <a:rPr lang="en-US" sz="2000" dirty="0">
                <a:latin typeface="Calibri" panose="020F0502020204030204" pitchFamily="34" charset="0"/>
                <a:cs typeface="Calibri" panose="020F0502020204030204" pitchFamily="34" charset="0"/>
              </a:rPr>
              <a:t> is the arrangement where protoxylem (older xylem) is inside and metaxylem (newly formed) is outside.</a:t>
            </a:r>
          </a:p>
          <a:p>
            <a:r>
              <a:rPr lang="en-US" sz="2000" b="1" dirty="0">
                <a:latin typeface="Calibri" panose="020F0502020204030204" pitchFamily="34" charset="0"/>
                <a:cs typeface="Calibri" panose="020F0502020204030204" pitchFamily="34" charset="0"/>
              </a:rPr>
              <a:t>Exarch: </a:t>
            </a:r>
            <a:r>
              <a:rPr lang="en-US" sz="2000" dirty="0">
                <a:latin typeface="Calibri" panose="020F0502020204030204" pitchFamily="34" charset="0"/>
                <a:cs typeface="Calibri" panose="020F0502020204030204" pitchFamily="34" charset="0"/>
              </a:rPr>
              <a:t>When protoxylem is outside and metaxylem is inside, the arrangement is known as exarch</a:t>
            </a:r>
            <a:r>
              <a:rPr lang="en-US" sz="2000" dirty="0"/>
              <a:t>.</a:t>
            </a:r>
            <a:endParaRPr lang="ru-RU" sz="2000" dirty="0"/>
          </a:p>
        </p:txBody>
      </p:sp>
    </p:spTree>
    <p:extLst>
      <p:ext uri="{BB962C8B-B14F-4D97-AF65-F5344CB8AC3E}">
        <p14:creationId xmlns:p14="http://schemas.microsoft.com/office/powerpoint/2010/main" val="3003440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E17FA-8AF3-4985-1F8B-929178ABF0BC}"/>
              </a:ext>
            </a:extLst>
          </p:cNvPr>
          <p:cNvSpPr>
            <a:spLocks noGrp="1"/>
          </p:cNvSpPr>
          <p:nvPr>
            <p:ph type="title"/>
          </p:nvPr>
        </p:nvSpPr>
        <p:spPr/>
        <p:txBody>
          <a:bodyPr/>
          <a:lstStyle/>
          <a:p>
            <a:endParaRPr lang="ru-RU"/>
          </a:p>
        </p:txBody>
      </p:sp>
      <p:pic>
        <p:nvPicPr>
          <p:cNvPr id="13314" name="Picture 2">
            <a:extLst>
              <a:ext uri="{FF2B5EF4-FFF2-40B4-BE49-F238E27FC236}">
                <a16:creationId xmlns:a16="http://schemas.microsoft.com/office/drawing/2014/main" id="{5008759E-7182-718B-791A-C33A096E9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078" y="365125"/>
            <a:ext cx="8264782" cy="643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1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331280-F6F8-3A83-3B6F-771D91FDBF34}"/>
              </a:ext>
            </a:extLst>
          </p:cNvPr>
          <p:cNvSpPr>
            <a:spLocks noGrp="1"/>
          </p:cNvSpPr>
          <p:nvPr>
            <p:ph type="title"/>
          </p:nvPr>
        </p:nvSpPr>
        <p:spPr>
          <a:xfrm>
            <a:off x="838200" y="365125"/>
            <a:ext cx="10515600" cy="858991"/>
          </a:xfrm>
        </p:spPr>
        <p:txBody>
          <a:bodyPr>
            <a:normAutofit fontScale="90000"/>
          </a:bodyPr>
          <a:lstStyle/>
          <a:p>
            <a:r>
              <a:rPr lang="en-US" b="1" i="0" dirty="0">
                <a:solidFill>
                  <a:srgbClr val="0372A6"/>
                </a:solidFill>
                <a:effectLst/>
                <a:latin typeface="Tahoma" panose="020B0604030504040204" pitchFamily="34" charset="0"/>
              </a:rPr>
              <a:t>Key Points</a:t>
            </a:r>
            <a:br>
              <a:rPr lang="en-US" b="1" i="0" dirty="0">
                <a:solidFill>
                  <a:srgbClr val="0372A6"/>
                </a:solidFill>
                <a:effectLst/>
                <a:latin typeface="Tahoma" panose="020B0604030504040204" pitchFamily="34" charset="0"/>
              </a:rPr>
            </a:br>
            <a:endParaRPr lang="ru-RU" dirty="0"/>
          </a:p>
        </p:txBody>
      </p:sp>
      <p:sp>
        <p:nvSpPr>
          <p:cNvPr id="3" name="Объект 2">
            <a:extLst>
              <a:ext uri="{FF2B5EF4-FFF2-40B4-BE49-F238E27FC236}">
                <a16:creationId xmlns:a16="http://schemas.microsoft.com/office/drawing/2014/main" id="{3FD2BB16-6117-23C6-B924-E704D7C4B227}"/>
              </a:ext>
            </a:extLst>
          </p:cNvPr>
          <p:cNvSpPr>
            <a:spLocks noGrp="1"/>
          </p:cNvSpPr>
          <p:nvPr>
            <p:ph idx="1"/>
          </p:nvPr>
        </p:nvSpPr>
        <p:spPr>
          <a:xfrm>
            <a:off x="631723" y="1127073"/>
            <a:ext cx="10515600" cy="5365802"/>
          </a:xfrm>
        </p:spPr>
        <p:txBody>
          <a:bodyPr>
            <a:normAutofit fontScale="70000" lnSpcReduction="20000"/>
          </a:bodyPr>
          <a:lstStyle/>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stem has </a:t>
            </a:r>
            <a:r>
              <a:rPr lang="en-US" sz="3400" b="1" i="0" dirty="0">
                <a:solidFill>
                  <a:srgbClr val="000000"/>
                </a:solidFill>
                <a:effectLst/>
                <a:latin typeface="Calibri" panose="020F0502020204030204" pitchFamily="34" charset="0"/>
                <a:cs typeface="Calibri" panose="020F0502020204030204" pitchFamily="34" charset="0"/>
              </a:rPr>
              <a:t>three simple cell types</a:t>
            </a:r>
            <a:r>
              <a:rPr lang="en-US" sz="3400" b="0" i="0" dirty="0">
                <a:solidFill>
                  <a:srgbClr val="000000"/>
                </a:solidFill>
                <a:effectLst/>
                <a:latin typeface="Calibri" panose="020F0502020204030204" pitchFamily="34" charset="0"/>
                <a:cs typeface="Calibri" panose="020F0502020204030204" pitchFamily="34" charset="0"/>
              </a:rPr>
              <a:t>: </a:t>
            </a:r>
            <a:r>
              <a:rPr lang="en-US" sz="3400" b="1" i="0" dirty="0">
                <a:solidFill>
                  <a:srgbClr val="000000"/>
                </a:solidFill>
                <a:effectLst/>
                <a:latin typeface="Calibri" panose="020F0502020204030204" pitchFamily="34" charset="0"/>
                <a:cs typeface="Calibri" panose="020F0502020204030204" pitchFamily="34" charset="0"/>
              </a:rPr>
              <a:t>the parenchyma, collenchyma, and sclerenchyma </a:t>
            </a:r>
            <a:r>
              <a:rPr lang="en-US" sz="3400" b="0" i="0" dirty="0">
                <a:solidFill>
                  <a:srgbClr val="000000"/>
                </a:solidFill>
                <a:effectLst/>
                <a:latin typeface="Calibri" panose="020F0502020204030204" pitchFamily="34" charset="0"/>
                <a:cs typeface="Calibri" panose="020F0502020204030204" pitchFamily="34" charset="0"/>
              </a:rPr>
              <a:t>cells that are responsible for metabolic functions, repairing and healing wounds, and storing starch.</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stem is composed of </a:t>
            </a:r>
            <a:r>
              <a:rPr lang="en-US" sz="3400" b="1" i="0" dirty="0">
                <a:solidFill>
                  <a:srgbClr val="000000"/>
                </a:solidFill>
                <a:effectLst/>
                <a:latin typeface="Calibri" panose="020F0502020204030204" pitchFamily="34" charset="0"/>
                <a:cs typeface="Calibri" panose="020F0502020204030204" pitchFamily="34" charset="0"/>
              </a:rPr>
              <a:t>three tissue systems </a:t>
            </a:r>
            <a:r>
              <a:rPr lang="en-US" sz="3400" b="0" i="0" dirty="0">
                <a:solidFill>
                  <a:srgbClr val="000000"/>
                </a:solidFill>
                <a:effectLst/>
                <a:latin typeface="Calibri" panose="020F0502020204030204" pitchFamily="34" charset="0"/>
                <a:cs typeface="Calibri" panose="020F0502020204030204" pitchFamily="34" charset="0"/>
              </a:rPr>
              <a:t>that include the </a:t>
            </a:r>
            <a:r>
              <a:rPr lang="en-US" sz="3400" b="1" i="0" dirty="0">
                <a:solidFill>
                  <a:srgbClr val="000000"/>
                </a:solidFill>
                <a:effectLst/>
                <a:latin typeface="Calibri" panose="020F0502020204030204" pitchFamily="34" charset="0"/>
                <a:cs typeface="Calibri" panose="020F0502020204030204" pitchFamily="34" charset="0"/>
              </a:rPr>
              <a:t>epidermis, vascular, and ground tissues,</a:t>
            </a:r>
            <a:r>
              <a:rPr lang="en-US" sz="3400" b="0" i="0" dirty="0">
                <a:solidFill>
                  <a:srgbClr val="000000"/>
                </a:solidFill>
                <a:effectLst/>
                <a:latin typeface="Calibri" panose="020F0502020204030204" pitchFamily="34" charset="0"/>
                <a:cs typeface="Calibri" panose="020F0502020204030204" pitchFamily="34" charset="0"/>
              </a:rPr>
              <a:t> all of which are made from the simple cell types..</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xylem and phloem carry water and nutrients up and down the length of the stem and are arranged in distinct strands called vascular bundles.</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epidermis is a single layer of cells that makes up the dermal tissue covering the stem and protecting the underlying tissue. Woody plants have an extra layer of protection on top of the epidermis made of cork cells known as bark.</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The vascular tissue of the stem consists of the complex tissues xylem and phloem which carry water and nutrients up and down the length of the stem and are arranged in distinct strands called vascular bundles.</a:t>
            </a:r>
          </a:p>
          <a:p>
            <a:pPr algn="l">
              <a:buFont typeface="Arial" panose="020B0604020202020204" pitchFamily="34" charset="0"/>
              <a:buChar char="•"/>
            </a:pPr>
            <a:r>
              <a:rPr lang="en-US" sz="3400" b="0" i="0" dirty="0">
                <a:solidFill>
                  <a:srgbClr val="000000"/>
                </a:solidFill>
                <a:effectLst/>
                <a:latin typeface="Calibri" panose="020F0502020204030204" pitchFamily="34" charset="0"/>
                <a:cs typeface="Calibri" panose="020F0502020204030204" pitchFamily="34" charset="0"/>
              </a:rPr>
              <a:t>Ground tissue helps support the stem and is called pith when it is located towards the middle of the stem and called the cortex when it is between the vascular tissue and the epidermis.</a:t>
            </a:r>
          </a:p>
          <a:p>
            <a:endParaRPr lang="ru-RU" dirty="0"/>
          </a:p>
        </p:txBody>
      </p:sp>
    </p:spTree>
    <p:extLst>
      <p:ext uri="{BB962C8B-B14F-4D97-AF65-F5344CB8AC3E}">
        <p14:creationId xmlns:p14="http://schemas.microsoft.com/office/powerpoint/2010/main" val="38739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BD844-4323-F58A-9E8F-8D69AC975CED}"/>
              </a:ext>
            </a:extLst>
          </p:cNvPr>
          <p:cNvSpPr>
            <a:spLocks noGrp="1"/>
          </p:cNvSpPr>
          <p:nvPr>
            <p:ph type="title"/>
          </p:nvPr>
        </p:nvSpPr>
        <p:spPr>
          <a:xfrm>
            <a:off x="587478" y="221227"/>
            <a:ext cx="10515600" cy="1325563"/>
          </a:xfrm>
        </p:spPr>
        <p:txBody>
          <a:bodyPr/>
          <a:lstStyle/>
          <a:p>
            <a:r>
              <a:rPr lang="en-US" b="1" i="0" dirty="0">
                <a:solidFill>
                  <a:srgbClr val="0372A6"/>
                </a:solidFill>
                <a:effectLst/>
                <a:latin typeface="Tahoma" panose="020B0604030504040204" pitchFamily="34" charset="0"/>
              </a:rPr>
              <a:t>Key Terms</a:t>
            </a:r>
            <a:br>
              <a:rPr lang="en-US" b="1" i="0" dirty="0">
                <a:solidFill>
                  <a:srgbClr val="0372A6"/>
                </a:solidFill>
                <a:effectLst/>
                <a:latin typeface="Tahoma" panose="020B0604030504040204" pitchFamily="34" charset="0"/>
              </a:rPr>
            </a:br>
            <a:endParaRPr lang="ru-RU" dirty="0"/>
          </a:p>
        </p:txBody>
      </p:sp>
      <p:sp>
        <p:nvSpPr>
          <p:cNvPr id="3" name="Объект 2">
            <a:extLst>
              <a:ext uri="{FF2B5EF4-FFF2-40B4-BE49-F238E27FC236}">
                <a16:creationId xmlns:a16="http://schemas.microsoft.com/office/drawing/2014/main" id="{69A4682F-7720-7C74-9C10-8347411BCABA}"/>
              </a:ext>
            </a:extLst>
          </p:cNvPr>
          <p:cNvSpPr>
            <a:spLocks noGrp="1"/>
          </p:cNvSpPr>
          <p:nvPr>
            <p:ph idx="1"/>
          </p:nvPr>
        </p:nvSpPr>
        <p:spPr>
          <a:xfrm>
            <a:off x="490384" y="1061885"/>
            <a:ext cx="11211232" cy="5796115"/>
          </a:xfrm>
        </p:spPr>
        <p:txBody>
          <a:bodyPr>
            <a:normAutofit fontScale="77500" lnSpcReduction="20000"/>
          </a:bodyPr>
          <a:lstStyle/>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collenchyma</a:t>
            </a:r>
            <a:r>
              <a:rPr lang="en-US" b="0" i="0" dirty="0">
                <a:solidFill>
                  <a:srgbClr val="000000"/>
                </a:solidFill>
                <a:effectLst/>
                <a:latin typeface="Calibri" panose="020F0502020204030204" pitchFamily="34" charset="0"/>
                <a:cs typeface="Calibri" panose="020F0502020204030204" pitchFamily="34" charset="0"/>
              </a:rPr>
              <a:t>: a supporting ground tissue just under the surface of various leaf structures formed before vascular differentiation</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sclerenchyma</a:t>
            </a:r>
            <a:r>
              <a:rPr lang="en-US" b="0" i="0" dirty="0">
                <a:solidFill>
                  <a:srgbClr val="000000"/>
                </a:solidFill>
                <a:effectLst/>
                <a:latin typeface="Calibri" panose="020F0502020204030204" pitchFamily="34" charset="0"/>
                <a:cs typeface="Calibri" panose="020F0502020204030204" pitchFamily="34" charset="0"/>
              </a:rPr>
              <a:t>: a mechanical, supportive ground tissue in plants consisting of aggregates of cells having thick, often mineralized walls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sclereid</a:t>
            </a:r>
            <a:r>
              <a:rPr lang="en-US" b="0" i="0" dirty="0">
                <a:solidFill>
                  <a:srgbClr val="000000"/>
                </a:solidFill>
                <a:effectLst/>
                <a:latin typeface="Calibri" panose="020F0502020204030204" pitchFamily="34" charset="0"/>
                <a:cs typeface="Calibri" panose="020F0502020204030204" pitchFamily="34" charset="0"/>
              </a:rPr>
              <a:t>: a reduced form of sclerenchyma cells with highly-thickened, lignified walls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lignin</a:t>
            </a:r>
            <a:r>
              <a:rPr lang="en-US" b="0" i="0" dirty="0">
                <a:solidFill>
                  <a:srgbClr val="000000"/>
                </a:solidFill>
                <a:effectLst/>
                <a:latin typeface="Calibri" panose="020F0502020204030204" pitchFamily="34" charset="0"/>
                <a:cs typeface="Calibri" panose="020F0502020204030204" pitchFamily="34" charset="0"/>
              </a:rPr>
              <a:t>: a complex, non-carbohydrate, aromatic polymer present in all wood</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stoma</a:t>
            </a:r>
            <a:r>
              <a:rPr lang="en-US" b="0" i="0" dirty="0">
                <a:solidFill>
                  <a:srgbClr val="000000"/>
                </a:solidFill>
                <a:effectLst/>
                <a:latin typeface="Calibri" panose="020F0502020204030204" pitchFamily="34" charset="0"/>
                <a:cs typeface="Calibri" panose="020F0502020204030204" pitchFamily="34" charset="0"/>
              </a:rPr>
              <a:t>: a pore found in the leaf and stem epidermis used for gaseous exchange</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trichome</a:t>
            </a:r>
            <a:r>
              <a:rPr lang="en-US" b="0" i="0" dirty="0">
                <a:solidFill>
                  <a:srgbClr val="000000"/>
                </a:solidFill>
                <a:effectLst/>
                <a:latin typeface="Calibri" panose="020F0502020204030204" pitchFamily="34" charset="0"/>
                <a:cs typeface="Calibri" panose="020F0502020204030204" pitchFamily="34" charset="0"/>
              </a:rPr>
              <a:t>: a hair- or scale-like extension of the epidermis of a plant</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xylem</a:t>
            </a:r>
            <a:r>
              <a:rPr lang="en-US" b="0" i="0" dirty="0">
                <a:solidFill>
                  <a:srgbClr val="000000"/>
                </a:solidFill>
                <a:effectLst/>
                <a:latin typeface="Calibri" panose="020F0502020204030204" pitchFamily="34" charset="0"/>
                <a:cs typeface="Calibri" panose="020F0502020204030204" pitchFamily="34" charset="0"/>
              </a:rPr>
              <a:t>: a vascular tissue in land plants primarily responsible for the distribution of water and minerals taken up by the roots; also the primary component of wood</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phloem</a:t>
            </a:r>
            <a:r>
              <a:rPr lang="en-US" b="0" i="0" dirty="0">
                <a:solidFill>
                  <a:srgbClr val="000000"/>
                </a:solidFill>
                <a:effectLst/>
                <a:latin typeface="Calibri" panose="020F0502020204030204" pitchFamily="34" charset="0"/>
                <a:cs typeface="Calibri" panose="020F0502020204030204" pitchFamily="34" charset="0"/>
              </a:rPr>
              <a:t>: a vascular tissue in land plants primarily responsible for the distribution of sugars and nutrients manufactured in the shoot</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tracheid</a:t>
            </a:r>
            <a:r>
              <a:rPr lang="en-US" b="0" i="0" dirty="0">
                <a:solidFill>
                  <a:srgbClr val="000000"/>
                </a:solidFill>
                <a:effectLst/>
                <a:latin typeface="Calibri" panose="020F0502020204030204" pitchFamily="34" charset="0"/>
                <a:cs typeface="Calibri" panose="020F0502020204030204" pitchFamily="34" charset="0"/>
              </a:rPr>
              <a:t>: elongated cells in the xylem of vascular plants that serve in the transport of water and mineral salts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pith</a:t>
            </a:r>
            <a:r>
              <a:rPr lang="en-US" b="0" i="0" dirty="0">
                <a:solidFill>
                  <a:srgbClr val="000000"/>
                </a:solidFill>
                <a:effectLst/>
                <a:latin typeface="Calibri" panose="020F0502020204030204" pitchFamily="34" charset="0"/>
                <a:cs typeface="Calibri" panose="020F0502020204030204" pitchFamily="34" charset="0"/>
              </a:rPr>
              <a:t>: the soft spongy substance in the center of the stems of many plants and trees</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cortex</a:t>
            </a:r>
            <a:r>
              <a:rPr lang="en-US" b="0" i="0" dirty="0">
                <a:solidFill>
                  <a:srgbClr val="000000"/>
                </a:solidFill>
                <a:effectLst/>
                <a:latin typeface="Calibri" panose="020F0502020204030204" pitchFamily="34" charset="0"/>
                <a:cs typeface="Calibri" panose="020F0502020204030204" pitchFamily="34" charset="0"/>
              </a:rPr>
              <a:t>: the tissue of a stem or root that lies inward from the epidermis, but exterior to the vascular tissue</a:t>
            </a:r>
          </a:p>
          <a:p>
            <a:pPr algn="l">
              <a:buFont typeface="Arial" panose="020B0604020202020204" pitchFamily="34" charset="0"/>
              <a:buChar char="•"/>
            </a:pPr>
            <a:r>
              <a:rPr lang="en-US" b="1" i="0" dirty="0">
                <a:solidFill>
                  <a:srgbClr val="000000"/>
                </a:solidFill>
                <a:effectLst/>
                <a:latin typeface="Calibri" panose="020F0502020204030204" pitchFamily="34" charset="0"/>
                <a:cs typeface="Calibri" panose="020F0502020204030204" pitchFamily="34" charset="0"/>
              </a:rPr>
              <a:t>parenchyma</a:t>
            </a:r>
            <a:r>
              <a:rPr lang="en-US" b="0" i="0" dirty="0">
                <a:solidFill>
                  <a:srgbClr val="000000"/>
                </a:solidFill>
                <a:effectLst/>
                <a:latin typeface="Calibri" panose="020F0502020204030204" pitchFamily="34" charset="0"/>
                <a:cs typeface="Calibri" panose="020F0502020204030204" pitchFamily="34" charset="0"/>
              </a:rPr>
              <a:t>: the ground tissue making up most of the non-woody parts of a plant</a:t>
            </a:r>
          </a:p>
          <a:p>
            <a:endParaRPr lang="ru-RU" dirty="0"/>
          </a:p>
        </p:txBody>
      </p:sp>
    </p:spTree>
    <p:extLst>
      <p:ext uri="{BB962C8B-B14F-4D97-AF65-F5344CB8AC3E}">
        <p14:creationId xmlns:p14="http://schemas.microsoft.com/office/powerpoint/2010/main" val="256369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6CD5B9-BC78-9414-9E34-A90ED4BF32F5}"/>
              </a:ext>
            </a:extLst>
          </p:cNvPr>
          <p:cNvSpPr>
            <a:spLocks noGrp="1"/>
          </p:cNvSpPr>
          <p:nvPr>
            <p:ph type="title"/>
          </p:nvPr>
        </p:nvSpPr>
        <p:spPr>
          <a:xfrm>
            <a:off x="631723" y="837073"/>
            <a:ext cx="10515600" cy="1325563"/>
          </a:xfrm>
        </p:spPr>
        <p:txBody>
          <a:bodyPr>
            <a:normAutofit/>
          </a:bodyPr>
          <a:lstStyle/>
          <a:p>
            <a:r>
              <a:rPr lang="en-US" b="1" i="0" dirty="0">
                <a:solidFill>
                  <a:srgbClr val="333333"/>
                </a:solidFill>
                <a:effectLst/>
                <a:latin typeface="Calibri" panose="020F0502020204030204" pitchFamily="34" charset="0"/>
                <a:cs typeface="Calibri" panose="020F0502020204030204" pitchFamily="34" charset="0"/>
              </a:rPr>
              <a:t>The role of the stem is to:</a:t>
            </a:r>
            <a:br>
              <a:rPr lang="en-US" b="0" i="0" dirty="0">
                <a:solidFill>
                  <a:srgbClr val="333333"/>
                </a:solidFill>
                <a:effectLst/>
                <a:latin typeface="Nunito Sans" panose="020F0502020204030204" pitchFamily="2" charset="-52"/>
              </a:rPr>
            </a:br>
            <a:endParaRPr lang="ru-RU" dirty="0"/>
          </a:p>
        </p:txBody>
      </p:sp>
      <p:sp>
        <p:nvSpPr>
          <p:cNvPr id="3" name="Объект 2">
            <a:extLst>
              <a:ext uri="{FF2B5EF4-FFF2-40B4-BE49-F238E27FC236}">
                <a16:creationId xmlns:a16="http://schemas.microsoft.com/office/drawing/2014/main" id="{22BB9493-F092-E11E-EB7F-9AEC123F0BF6}"/>
              </a:ext>
            </a:extLst>
          </p:cNvPr>
          <p:cNvSpPr>
            <a:spLocks noGrp="1"/>
          </p:cNvSpPr>
          <p:nvPr>
            <p:ph idx="1"/>
          </p:nvPr>
        </p:nvSpPr>
        <p:spPr>
          <a:xfrm>
            <a:off x="838200" y="1869871"/>
            <a:ext cx="10515600" cy="4351338"/>
          </a:xfrm>
        </p:spPr>
        <p:txBody>
          <a:bodyPr/>
          <a:lstStyle/>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provide support for the plant;</a:t>
            </a: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provide a place for leaves, flowers and fruit to grow;</a:t>
            </a: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keep leaves facing towards sunlight;</a:t>
            </a: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transport </a:t>
            </a:r>
            <a:r>
              <a:rPr lang="en-US" sz="3200" b="1" i="0" dirty="0">
                <a:solidFill>
                  <a:srgbClr val="333333"/>
                </a:solidFill>
                <a:effectLst/>
                <a:latin typeface="Calibri" panose="020F0502020204030204" pitchFamily="34" charset="0"/>
                <a:cs typeface="Calibri" panose="020F0502020204030204" pitchFamily="34" charset="0"/>
              </a:rPr>
              <a:t>water</a:t>
            </a:r>
            <a:r>
              <a:rPr lang="en-US" sz="3200" b="0" i="0" dirty="0">
                <a:solidFill>
                  <a:srgbClr val="333333"/>
                </a:solidFill>
                <a:effectLst/>
                <a:latin typeface="Calibri" panose="020F0502020204030204" pitchFamily="34" charset="0"/>
                <a:cs typeface="Calibri" panose="020F0502020204030204" pitchFamily="34" charset="0"/>
              </a:rPr>
              <a:t> and </a:t>
            </a:r>
            <a:r>
              <a:rPr lang="en-US" sz="3200" b="1" i="0" dirty="0">
                <a:solidFill>
                  <a:srgbClr val="333333"/>
                </a:solidFill>
                <a:effectLst/>
                <a:latin typeface="Calibri" panose="020F0502020204030204" pitchFamily="34" charset="0"/>
                <a:cs typeface="Calibri" panose="020F0502020204030204" pitchFamily="34" charset="0"/>
              </a:rPr>
              <a:t>nutrients </a:t>
            </a:r>
            <a:r>
              <a:rPr lang="en-US" sz="3200" b="0" i="0" dirty="0">
                <a:solidFill>
                  <a:srgbClr val="333333"/>
                </a:solidFill>
                <a:effectLst/>
                <a:latin typeface="Calibri" panose="020F0502020204030204" pitchFamily="34" charset="0"/>
                <a:cs typeface="Calibri" panose="020F0502020204030204" pitchFamily="34" charset="0"/>
              </a:rPr>
              <a:t>up from the roots and transport the products of photosynthesis down from the leaves; </a:t>
            </a:r>
            <a:endParaRPr lang="ru-RU" sz="3200" b="0" i="0"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3200" b="0" i="0" dirty="0">
                <a:solidFill>
                  <a:srgbClr val="333333"/>
                </a:solidFill>
                <a:effectLst/>
                <a:latin typeface="Calibri" panose="020F0502020204030204" pitchFamily="34" charset="0"/>
                <a:cs typeface="Calibri" panose="020F0502020204030204" pitchFamily="34" charset="0"/>
              </a:rPr>
              <a:t>store nutrients.</a:t>
            </a:r>
          </a:p>
          <a:p>
            <a:endParaRPr lang="ru-RU" dirty="0"/>
          </a:p>
        </p:txBody>
      </p:sp>
    </p:spTree>
    <p:extLst>
      <p:ext uri="{BB962C8B-B14F-4D97-AF65-F5344CB8AC3E}">
        <p14:creationId xmlns:p14="http://schemas.microsoft.com/office/powerpoint/2010/main" val="16740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DBE206-DA23-8D9B-67E2-992653280D5C}"/>
              </a:ext>
            </a:extLst>
          </p:cNvPr>
          <p:cNvSpPr>
            <a:spLocks noGrp="1"/>
          </p:cNvSpPr>
          <p:nvPr>
            <p:ph type="title"/>
          </p:nvPr>
        </p:nvSpPr>
        <p:spPr>
          <a:xfrm>
            <a:off x="337778" y="209550"/>
            <a:ext cx="10515600" cy="1357927"/>
          </a:xfrm>
        </p:spPr>
        <p:txBody>
          <a:bodyPr>
            <a:normAutofit fontScale="90000"/>
          </a:bodyPr>
          <a:lstStyle/>
          <a:p>
            <a:r>
              <a:rPr lang="en-US" sz="4400" dirty="0">
                <a:latin typeface="Calibri" panose="020F0502020204030204" pitchFamily="34" charset="0"/>
                <a:cs typeface="Calibri" panose="020F0502020204030204" pitchFamily="34" charset="0"/>
              </a:rPr>
              <a:t>Stem Modifications</a:t>
            </a:r>
            <a:br>
              <a:rPr lang="ru-RU" dirty="0"/>
            </a:br>
            <a:endParaRPr lang="ru-RU" dirty="0"/>
          </a:p>
        </p:txBody>
      </p:sp>
      <p:sp>
        <p:nvSpPr>
          <p:cNvPr id="3" name="Текст 2">
            <a:extLst>
              <a:ext uri="{FF2B5EF4-FFF2-40B4-BE49-F238E27FC236}">
                <a16:creationId xmlns:a16="http://schemas.microsoft.com/office/drawing/2014/main" id="{C058CF99-8729-653A-DB47-526D41489184}"/>
              </a:ext>
            </a:extLst>
          </p:cNvPr>
          <p:cNvSpPr>
            <a:spLocks noGrp="1"/>
          </p:cNvSpPr>
          <p:nvPr>
            <p:ph type="body" idx="1"/>
          </p:nvPr>
        </p:nvSpPr>
        <p:spPr>
          <a:xfrm>
            <a:off x="337778" y="888514"/>
            <a:ext cx="11031794" cy="5630273"/>
          </a:xfrm>
        </p:spPr>
        <p:txBody>
          <a:bodyPr>
            <a:normAutofit fontScale="92500" lnSpcReduction="10000"/>
          </a:bodyPr>
          <a:lstStyle/>
          <a:p>
            <a:r>
              <a:rPr lang="en-US" b="0" i="0" dirty="0">
                <a:solidFill>
                  <a:srgbClr val="333333"/>
                </a:solidFill>
                <a:effectLst/>
                <a:latin typeface="biosans_regular"/>
              </a:rPr>
              <a:t>Some plant species have modified stems that are especially suited to a particular habitat and environment.</a:t>
            </a:r>
          </a:p>
          <a:p>
            <a:r>
              <a:rPr lang="en-US" b="0" i="0" dirty="0">
                <a:solidFill>
                  <a:srgbClr val="333333"/>
                </a:solidFill>
                <a:effectLst/>
                <a:latin typeface="biosans_regular"/>
              </a:rPr>
              <a:t>A </a:t>
            </a:r>
            <a:r>
              <a:rPr lang="en-US" b="1" i="0" dirty="0">
                <a:solidFill>
                  <a:srgbClr val="333333"/>
                </a:solidFill>
                <a:effectLst/>
                <a:latin typeface="biosans_regular"/>
              </a:rPr>
              <a:t>rhizome</a:t>
            </a:r>
            <a:r>
              <a:rPr lang="en-US" b="0" i="0" dirty="0">
                <a:solidFill>
                  <a:srgbClr val="333333"/>
                </a:solidFill>
                <a:effectLst/>
                <a:latin typeface="biosans_regular"/>
              </a:rPr>
              <a:t> is a modified stem that grows horizontally underground and has nodes and internodes. Vertical shoots may arise from the buds on the rhizome of some plants, such as ginger and ferns. </a:t>
            </a:r>
          </a:p>
          <a:p>
            <a:r>
              <a:rPr lang="en-US" b="1" i="0" dirty="0">
                <a:solidFill>
                  <a:srgbClr val="333333"/>
                </a:solidFill>
                <a:effectLst/>
                <a:latin typeface="biosans_regular"/>
              </a:rPr>
              <a:t>Corms</a:t>
            </a:r>
            <a:r>
              <a:rPr lang="en-US" b="0" i="0" dirty="0">
                <a:solidFill>
                  <a:srgbClr val="333333"/>
                </a:solidFill>
                <a:effectLst/>
                <a:latin typeface="biosans_regular"/>
              </a:rPr>
              <a:t> are similar to rhizomes, except they are more rounded and fleshy (such as in gladiolus). Corms contain stored food that enables some plants to survive the winter. </a:t>
            </a:r>
          </a:p>
          <a:p>
            <a:r>
              <a:rPr lang="en-US" b="1" i="0" dirty="0" err="1">
                <a:solidFill>
                  <a:srgbClr val="333333"/>
                </a:solidFill>
                <a:effectLst/>
                <a:latin typeface="biosans_regular"/>
              </a:rPr>
              <a:t>Stolons</a:t>
            </a:r>
            <a:r>
              <a:rPr lang="en-US" b="0" i="0" dirty="0">
                <a:solidFill>
                  <a:srgbClr val="333333"/>
                </a:solidFill>
                <a:effectLst/>
                <a:latin typeface="biosans_regular"/>
              </a:rPr>
              <a:t> are stems that run almost parallel to the ground, or just below the surface, and can give rise to new plants at the nodes.</a:t>
            </a:r>
          </a:p>
          <a:p>
            <a:r>
              <a:rPr lang="en-US" b="0" i="0" dirty="0">
                <a:solidFill>
                  <a:srgbClr val="333333"/>
                </a:solidFill>
                <a:effectLst/>
                <a:latin typeface="biosans_regular"/>
              </a:rPr>
              <a:t> </a:t>
            </a:r>
            <a:r>
              <a:rPr lang="en-US" b="1" i="0" dirty="0">
                <a:solidFill>
                  <a:srgbClr val="333333"/>
                </a:solidFill>
                <a:effectLst/>
                <a:latin typeface="biosans_regular"/>
              </a:rPr>
              <a:t>Runners</a:t>
            </a:r>
            <a:r>
              <a:rPr lang="en-US" b="0" i="0" dirty="0">
                <a:solidFill>
                  <a:srgbClr val="333333"/>
                </a:solidFill>
                <a:effectLst/>
                <a:latin typeface="biosans_regular"/>
              </a:rPr>
              <a:t> are a type of stolon that runs above the ground and produces new clone plants at nodes at varying intervals: strawberries are an example. </a:t>
            </a:r>
          </a:p>
          <a:p>
            <a:r>
              <a:rPr lang="en-US" b="1" i="0" dirty="0">
                <a:solidFill>
                  <a:srgbClr val="333333"/>
                </a:solidFill>
                <a:effectLst/>
                <a:latin typeface="biosans_regular"/>
              </a:rPr>
              <a:t>Tubers</a:t>
            </a:r>
            <a:r>
              <a:rPr lang="en-US" b="0" i="0" dirty="0">
                <a:solidFill>
                  <a:srgbClr val="333333"/>
                </a:solidFill>
                <a:effectLst/>
                <a:latin typeface="biosans_regular"/>
              </a:rPr>
              <a:t> are modified stems that may store starch, as seen in the potato (</a:t>
            </a:r>
            <a:r>
              <a:rPr lang="en-US" b="0" i="1" dirty="0">
                <a:solidFill>
                  <a:srgbClr val="333333"/>
                </a:solidFill>
                <a:effectLst/>
                <a:latin typeface="biosans_regular"/>
              </a:rPr>
              <a:t>Solanum</a:t>
            </a:r>
            <a:r>
              <a:rPr lang="en-US" b="0" i="0" dirty="0">
                <a:solidFill>
                  <a:srgbClr val="333333"/>
                </a:solidFill>
                <a:effectLst/>
                <a:latin typeface="biosans_regular"/>
              </a:rPr>
              <a:t> sp.). Tubers arise as swollen ends of </a:t>
            </a:r>
            <a:r>
              <a:rPr lang="en-US" b="0" i="0" dirty="0" err="1">
                <a:solidFill>
                  <a:srgbClr val="333333"/>
                </a:solidFill>
                <a:effectLst/>
                <a:latin typeface="biosans_regular"/>
              </a:rPr>
              <a:t>stolons</a:t>
            </a:r>
            <a:r>
              <a:rPr lang="en-US" b="0" i="0" dirty="0">
                <a:solidFill>
                  <a:srgbClr val="333333"/>
                </a:solidFill>
                <a:effectLst/>
                <a:latin typeface="biosans_regular"/>
              </a:rPr>
              <a:t>, and contain many adventitious or unusual buds (familiar to us as the “eyes” on potatoes). </a:t>
            </a:r>
          </a:p>
          <a:p>
            <a:r>
              <a:rPr lang="en-US" b="0" i="0" dirty="0">
                <a:solidFill>
                  <a:srgbClr val="333333"/>
                </a:solidFill>
                <a:effectLst/>
                <a:latin typeface="biosans_regular"/>
              </a:rPr>
              <a:t>A </a:t>
            </a:r>
            <a:r>
              <a:rPr lang="en-US" b="1" i="0" dirty="0">
                <a:solidFill>
                  <a:srgbClr val="333333"/>
                </a:solidFill>
                <a:effectLst/>
                <a:latin typeface="biosans_regular"/>
              </a:rPr>
              <a:t>bulb</a:t>
            </a:r>
            <a:r>
              <a:rPr lang="en-US" b="0" i="0" dirty="0">
                <a:solidFill>
                  <a:srgbClr val="333333"/>
                </a:solidFill>
                <a:effectLst/>
                <a:latin typeface="biosans_regular"/>
              </a:rPr>
              <a:t>, which functions as an underground storage unit, is a modification of a stem that has the appearance of enlarged fleshy leaves emerging from the stem or surrounding the base of the stem, as seen in the iris.</a:t>
            </a:r>
          </a:p>
          <a:p>
            <a:endParaRPr lang="ru-RU" dirty="0"/>
          </a:p>
        </p:txBody>
      </p:sp>
    </p:spTree>
    <p:extLst>
      <p:ext uri="{BB962C8B-B14F-4D97-AF65-F5344CB8AC3E}">
        <p14:creationId xmlns:p14="http://schemas.microsoft.com/office/powerpoint/2010/main" val="85516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EF88F268-C474-DB8D-AB2C-D19726D45E99}"/>
              </a:ext>
            </a:extLst>
          </p:cNvPr>
          <p:cNvSpPr>
            <a:spLocks noGrp="1"/>
          </p:cNvSpPr>
          <p:nvPr>
            <p:ph type="body" idx="1"/>
          </p:nvPr>
        </p:nvSpPr>
        <p:spPr>
          <a:xfrm>
            <a:off x="431083" y="5236189"/>
            <a:ext cx="10515600" cy="1500187"/>
          </a:xfrm>
        </p:spPr>
        <p:txBody>
          <a:bodyPr>
            <a:normAutofit/>
          </a:bodyPr>
          <a:lstStyle/>
          <a:p>
            <a:pPr algn="ctr"/>
            <a:r>
              <a:rPr lang="en-US" sz="2000" b="0" i="0" dirty="0">
                <a:solidFill>
                  <a:schemeClr val="tx1"/>
                </a:solidFill>
                <a:effectLst/>
                <a:latin typeface="Calibri" panose="020F0502020204030204" pitchFamily="34" charset="0"/>
                <a:cs typeface="Calibri" panose="020F0502020204030204" pitchFamily="34" charset="0"/>
              </a:rPr>
              <a:t>Stem modifications enable plants to thrive in a variety of environments. Shown are (a) ginger (</a:t>
            </a:r>
            <a:r>
              <a:rPr lang="en-US" sz="2000" b="0" i="1" dirty="0">
                <a:solidFill>
                  <a:schemeClr val="tx1"/>
                </a:solidFill>
                <a:effectLst/>
                <a:latin typeface="Calibri" panose="020F0502020204030204" pitchFamily="34" charset="0"/>
                <a:cs typeface="Calibri" panose="020F0502020204030204" pitchFamily="34" charset="0"/>
              </a:rPr>
              <a:t>Zingiber officinale</a:t>
            </a:r>
            <a:r>
              <a:rPr lang="en-US" sz="2000" b="0" i="0" dirty="0">
                <a:solidFill>
                  <a:schemeClr val="tx1"/>
                </a:solidFill>
                <a:effectLst/>
                <a:latin typeface="Calibri" panose="020F0502020204030204" pitchFamily="34" charset="0"/>
                <a:cs typeface="Calibri" panose="020F0502020204030204" pitchFamily="34" charset="0"/>
              </a:rPr>
              <a:t>) rhizomes, (b) a carrion flower (</a:t>
            </a:r>
            <a:r>
              <a:rPr lang="en-US" sz="2000" b="0" i="1" dirty="0">
                <a:solidFill>
                  <a:schemeClr val="tx1"/>
                </a:solidFill>
                <a:effectLst/>
                <a:latin typeface="Calibri" panose="020F0502020204030204" pitchFamily="34" charset="0"/>
                <a:cs typeface="Calibri" panose="020F0502020204030204" pitchFamily="34" charset="0"/>
              </a:rPr>
              <a:t>Amorphophallus </a:t>
            </a:r>
            <a:r>
              <a:rPr lang="en-US" sz="2000" b="0" i="1" dirty="0" err="1">
                <a:solidFill>
                  <a:schemeClr val="tx1"/>
                </a:solidFill>
                <a:effectLst/>
                <a:latin typeface="Calibri" panose="020F0502020204030204" pitchFamily="34" charset="0"/>
                <a:cs typeface="Calibri" panose="020F0502020204030204" pitchFamily="34" charset="0"/>
              </a:rPr>
              <a:t>titanum</a:t>
            </a:r>
            <a:r>
              <a:rPr lang="en-US" sz="2000" b="0" i="0" dirty="0">
                <a:solidFill>
                  <a:schemeClr val="tx1"/>
                </a:solidFill>
                <a:effectLst/>
                <a:latin typeface="Calibri" panose="020F0502020204030204" pitchFamily="34" charset="0"/>
                <a:cs typeface="Calibri" panose="020F0502020204030204" pitchFamily="34" charset="0"/>
              </a:rPr>
              <a:t>) corm (c) Rhodes grass (</a:t>
            </a:r>
            <a:r>
              <a:rPr lang="en-US" sz="2000" b="0" i="1" dirty="0">
                <a:solidFill>
                  <a:schemeClr val="tx1"/>
                </a:solidFill>
                <a:effectLst/>
                <a:latin typeface="Calibri" panose="020F0502020204030204" pitchFamily="34" charset="0"/>
                <a:cs typeface="Calibri" panose="020F0502020204030204" pitchFamily="34" charset="0"/>
              </a:rPr>
              <a:t>Chloris </a:t>
            </a:r>
            <a:r>
              <a:rPr lang="en-US" sz="2000" b="0" i="1" dirty="0" err="1">
                <a:solidFill>
                  <a:schemeClr val="tx1"/>
                </a:solidFill>
                <a:effectLst/>
                <a:latin typeface="Calibri" panose="020F0502020204030204" pitchFamily="34" charset="0"/>
                <a:cs typeface="Calibri" panose="020F0502020204030204" pitchFamily="34" charset="0"/>
              </a:rPr>
              <a:t>gayana</a:t>
            </a:r>
            <a:r>
              <a:rPr lang="en-US" sz="2000" b="0" i="0" dirty="0">
                <a:solidFill>
                  <a:schemeClr val="tx1"/>
                </a:solidFill>
                <a:effectLst/>
                <a:latin typeface="Calibri" panose="020F0502020204030204" pitchFamily="34" charset="0"/>
                <a:cs typeface="Calibri" panose="020F0502020204030204" pitchFamily="34" charset="0"/>
              </a:rPr>
              <a:t>) </a:t>
            </a:r>
            <a:r>
              <a:rPr lang="en-US" sz="2000" b="0" i="0" dirty="0" err="1">
                <a:solidFill>
                  <a:schemeClr val="tx1"/>
                </a:solidFill>
                <a:effectLst/>
                <a:latin typeface="Calibri" panose="020F0502020204030204" pitchFamily="34" charset="0"/>
                <a:cs typeface="Calibri" panose="020F0502020204030204" pitchFamily="34" charset="0"/>
              </a:rPr>
              <a:t>stolons</a:t>
            </a:r>
            <a:r>
              <a:rPr lang="en-US" sz="2000" b="0" i="0" dirty="0">
                <a:solidFill>
                  <a:schemeClr val="tx1"/>
                </a:solidFill>
                <a:effectLst/>
                <a:latin typeface="Calibri" panose="020F0502020204030204" pitchFamily="34" charset="0"/>
                <a:cs typeface="Calibri" panose="020F0502020204030204" pitchFamily="34" charset="0"/>
              </a:rPr>
              <a:t>, (d) strawberry (</a:t>
            </a:r>
            <a:r>
              <a:rPr lang="en-US" sz="2000" b="0" i="1" dirty="0">
                <a:solidFill>
                  <a:schemeClr val="tx1"/>
                </a:solidFill>
                <a:effectLst/>
                <a:latin typeface="Calibri" panose="020F0502020204030204" pitchFamily="34" charset="0"/>
                <a:cs typeface="Calibri" panose="020F0502020204030204" pitchFamily="34" charset="0"/>
              </a:rPr>
              <a:t>Fragaria </a:t>
            </a:r>
            <a:r>
              <a:rPr lang="en-US" sz="2000" b="0" i="1" dirty="0" err="1">
                <a:solidFill>
                  <a:schemeClr val="tx1"/>
                </a:solidFill>
                <a:effectLst/>
                <a:latin typeface="Calibri" panose="020F0502020204030204" pitchFamily="34" charset="0"/>
                <a:cs typeface="Calibri" panose="020F0502020204030204" pitchFamily="34" charset="0"/>
              </a:rPr>
              <a:t>ananassa</a:t>
            </a:r>
            <a:r>
              <a:rPr lang="en-US" sz="2000" b="0" i="0" dirty="0">
                <a:solidFill>
                  <a:schemeClr val="tx1"/>
                </a:solidFill>
                <a:effectLst/>
                <a:latin typeface="Calibri" panose="020F0502020204030204" pitchFamily="34" charset="0"/>
                <a:cs typeface="Calibri" panose="020F0502020204030204" pitchFamily="34" charset="0"/>
              </a:rPr>
              <a:t>) runners, (e) potato (</a:t>
            </a:r>
            <a:r>
              <a:rPr lang="en-US" sz="2000" b="0" i="1" dirty="0">
                <a:solidFill>
                  <a:schemeClr val="tx1"/>
                </a:solidFill>
                <a:effectLst/>
                <a:latin typeface="Calibri" panose="020F0502020204030204" pitchFamily="34" charset="0"/>
                <a:cs typeface="Calibri" panose="020F0502020204030204" pitchFamily="34" charset="0"/>
              </a:rPr>
              <a:t>Solanum tuberosum</a:t>
            </a:r>
            <a:r>
              <a:rPr lang="en-US" sz="2000" b="0" i="0" dirty="0">
                <a:solidFill>
                  <a:schemeClr val="tx1"/>
                </a:solidFill>
                <a:effectLst/>
                <a:latin typeface="Calibri" panose="020F0502020204030204" pitchFamily="34" charset="0"/>
                <a:cs typeface="Calibri" panose="020F0502020204030204" pitchFamily="34" charset="0"/>
              </a:rPr>
              <a:t>) tubers, and (f) red onion (</a:t>
            </a:r>
            <a:r>
              <a:rPr lang="en-US" sz="2000" b="0" i="1" dirty="0">
                <a:solidFill>
                  <a:schemeClr val="tx1"/>
                </a:solidFill>
                <a:effectLst/>
                <a:latin typeface="Calibri" panose="020F0502020204030204" pitchFamily="34" charset="0"/>
                <a:cs typeface="Calibri" panose="020F0502020204030204" pitchFamily="34" charset="0"/>
              </a:rPr>
              <a:t>Allium</a:t>
            </a:r>
            <a:r>
              <a:rPr lang="en-US" sz="2000" b="0" i="0" dirty="0">
                <a:solidFill>
                  <a:schemeClr val="tx1"/>
                </a:solidFill>
                <a:effectLst/>
                <a:latin typeface="Calibri" panose="020F0502020204030204" pitchFamily="34" charset="0"/>
                <a:cs typeface="Calibri" panose="020F0502020204030204" pitchFamily="34" charset="0"/>
              </a:rPr>
              <a:t>) bulbs. </a:t>
            </a:r>
            <a:endParaRPr lang="ru-RU" sz="2000" dirty="0">
              <a:solidFill>
                <a:schemeClr val="tx1"/>
              </a:solidFill>
              <a:latin typeface="Calibri" panose="020F0502020204030204" pitchFamily="34" charset="0"/>
              <a:cs typeface="Calibri" panose="020F0502020204030204" pitchFamily="34" charset="0"/>
            </a:endParaRPr>
          </a:p>
        </p:txBody>
      </p:sp>
      <p:pic>
        <p:nvPicPr>
          <p:cNvPr id="5122" name="Picture 2" descr=" Photos show six types modified stems: (a) Lumpy white ginger rhizomes are connected together. A green shoot projects from one end. (b) The carrion flower corm is conical-shaped, with white roots spreading from the bottom of the cone, just above the dirt. (c) Two grass plants are connected by a thick, brown stem. (d) Strawberry plants are connected together by a red runner. (e) The part of the potato plant that humans consume is a tuber. (f) The part of the onion plant that humans consume is a bulb.">
            <a:extLst>
              <a:ext uri="{FF2B5EF4-FFF2-40B4-BE49-F238E27FC236}">
                <a16:creationId xmlns:a16="http://schemas.microsoft.com/office/drawing/2014/main" id="{430C61A0-ADA8-C121-77F8-8F7916E9B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90" y="370143"/>
            <a:ext cx="1063942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2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4722D17-A763-231E-304D-79A7AAEC8263}"/>
              </a:ext>
            </a:extLst>
          </p:cNvPr>
          <p:cNvSpPr>
            <a:spLocks noGrp="1"/>
          </p:cNvSpPr>
          <p:nvPr>
            <p:ph type="body" idx="1"/>
          </p:nvPr>
        </p:nvSpPr>
        <p:spPr>
          <a:xfrm>
            <a:off x="501444" y="223942"/>
            <a:ext cx="11031795" cy="1500187"/>
          </a:xfrm>
        </p:spPr>
        <p:txBody>
          <a:bodyPr>
            <a:noAutofit/>
          </a:bodyPr>
          <a:lstStyle/>
          <a:p>
            <a:pPr>
              <a:spcBef>
                <a:spcPts val="0"/>
              </a:spcBef>
            </a:pPr>
            <a:r>
              <a:rPr lang="en-US" sz="2200" dirty="0">
                <a:solidFill>
                  <a:schemeClr val="tx1"/>
                </a:solidFill>
                <a:latin typeface="Calibri" panose="020F0502020204030204" pitchFamily="34" charset="0"/>
                <a:cs typeface="Calibri" panose="020F0502020204030204" pitchFamily="34" charset="0"/>
              </a:rPr>
              <a:t>Some aerial modifications of stems are tendrils and thorns. </a:t>
            </a:r>
          </a:p>
          <a:p>
            <a:pPr>
              <a:spcBef>
                <a:spcPts val="0"/>
              </a:spcBef>
            </a:pPr>
            <a:r>
              <a:rPr lang="en-US" sz="2200" b="1" dirty="0">
                <a:solidFill>
                  <a:schemeClr val="tx1"/>
                </a:solidFill>
                <a:latin typeface="Calibri" panose="020F0502020204030204" pitchFamily="34" charset="0"/>
                <a:cs typeface="Calibri" panose="020F0502020204030204" pitchFamily="34" charset="0"/>
              </a:rPr>
              <a:t>Tendrils</a:t>
            </a:r>
            <a:r>
              <a:rPr lang="en-US" sz="2200" dirty="0">
                <a:solidFill>
                  <a:schemeClr val="tx1"/>
                </a:solidFill>
                <a:latin typeface="Calibri" panose="020F0502020204030204" pitchFamily="34" charset="0"/>
                <a:cs typeface="Calibri" panose="020F0502020204030204" pitchFamily="34" charset="0"/>
              </a:rPr>
              <a:t> are slender, twining strands that enable a plant (like a vine or pumpkin) to seek support by climbing on other surfaces. </a:t>
            </a:r>
          </a:p>
          <a:p>
            <a:pPr>
              <a:spcBef>
                <a:spcPts val="0"/>
              </a:spcBef>
            </a:pPr>
            <a:r>
              <a:rPr lang="en-US" sz="2200" b="1" dirty="0">
                <a:solidFill>
                  <a:schemeClr val="tx1"/>
                </a:solidFill>
                <a:latin typeface="Calibri" panose="020F0502020204030204" pitchFamily="34" charset="0"/>
                <a:cs typeface="Calibri" panose="020F0502020204030204" pitchFamily="34" charset="0"/>
              </a:rPr>
              <a:t>Thorns</a:t>
            </a:r>
            <a:r>
              <a:rPr lang="en-US" sz="2200" dirty="0">
                <a:solidFill>
                  <a:schemeClr val="tx1"/>
                </a:solidFill>
                <a:latin typeface="Calibri" panose="020F0502020204030204" pitchFamily="34" charset="0"/>
                <a:cs typeface="Calibri" panose="020F0502020204030204" pitchFamily="34" charset="0"/>
              </a:rPr>
              <a:t> are modified branches appearing as sharp outgrowths that protect the plant; common examples include roses, Osage orange and devil’s walking stick.</a:t>
            </a:r>
            <a:endParaRPr lang="ru-RU" sz="2200" dirty="0">
              <a:solidFill>
                <a:schemeClr val="tx1"/>
              </a:solidFill>
              <a:latin typeface="Calibri" panose="020F0502020204030204" pitchFamily="34" charset="0"/>
              <a:cs typeface="Calibri" panose="020F0502020204030204" pitchFamily="34" charset="0"/>
            </a:endParaRPr>
          </a:p>
        </p:txBody>
      </p:sp>
      <p:pic>
        <p:nvPicPr>
          <p:cNvPr id="6146" name="Picture 2" descr=" Photo shows (a) a plant clinging to a stick by wormlike tendrils and (b) two large, red thorns on a red stem.">
            <a:extLst>
              <a:ext uri="{FF2B5EF4-FFF2-40B4-BE49-F238E27FC236}">
                <a16:creationId xmlns:a16="http://schemas.microsoft.com/office/drawing/2014/main" id="{41646B5E-5A91-1387-68EF-ADC12B9C1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225" y="1891844"/>
            <a:ext cx="6874232" cy="3789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8829C6-A079-4666-FFEA-FD0A86FDE78F}"/>
              </a:ext>
            </a:extLst>
          </p:cNvPr>
          <p:cNvSpPr txBox="1"/>
          <p:nvPr/>
        </p:nvSpPr>
        <p:spPr>
          <a:xfrm>
            <a:off x="745767" y="5710728"/>
            <a:ext cx="9668078" cy="923330"/>
          </a:xfrm>
          <a:prstGeom prst="rect">
            <a:avLst/>
          </a:prstGeom>
          <a:noFill/>
        </p:spPr>
        <p:txBody>
          <a:bodyPr wrap="square">
            <a:spAutoFit/>
          </a:bodyPr>
          <a:lstStyle/>
          <a:p>
            <a:pPr algn="ctr"/>
            <a:r>
              <a:rPr lang="en-US" dirty="0"/>
              <a:t>Found in southeastern United States, (a) buckwheat vine (</a:t>
            </a:r>
            <a:r>
              <a:rPr lang="en-US" dirty="0" err="1"/>
              <a:t>Brunnichia</a:t>
            </a:r>
            <a:r>
              <a:rPr lang="en-US" dirty="0"/>
              <a:t> ovata) is a weedy plant that climbs with the aid of tendrils. This one is shown climbing up a wooden stake. (b) Thorns are modified branches. </a:t>
            </a:r>
            <a:endParaRPr lang="ru-RU" dirty="0"/>
          </a:p>
        </p:txBody>
      </p:sp>
    </p:spTree>
    <p:extLst>
      <p:ext uri="{BB962C8B-B14F-4D97-AF65-F5344CB8AC3E}">
        <p14:creationId xmlns:p14="http://schemas.microsoft.com/office/powerpoint/2010/main" val="162076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A35AF-B02F-28B0-E3C9-67791B35984D}"/>
              </a:ext>
            </a:extLst>
          </p:cNvPr>
          <p:cNvSpPr>
            <a:spLocks noGrp="1"/>
          </p:cNvSpPr>
          <p:nvPr>
            <p:ph type="title"/>
          </p:nvPr>
        </p:nvSpPr>
        <p:spPr>
          <a:xfrm>
            <a:off x="838200" y="0"/>
            <a:ext cx="10515600" cy="884903"/>
          </a:xfrm>
        </p:spPr>
        <p:txBody>
          <a:bodyPr>
            <a:normAutofit/>
          </a:bodyPr>
          <a:lstStyle/>
          <a:p>
            <a:pPr algn="ctr"/>
            <a:r>
              <a:rPr lang="en-US" sz="4000" b="1" dirty="0"/>
              <a:t>The anatomical structure of the stem</a:t>
            </a:r>
            <a:endParaRPr lang="ru-RU" sz="4000" b="1" dirty="0"/>
          </a:p>
        </p:txBody>
      </p:sp>
      <p:sp>
        <p:nvSpPr>
          <p:cNvPr id="3" name="Объект 2">
            <a:extLst>
              <a:ext uri="{FF2B5EF4-FFF2-40B4-BE49-F238E27FC236}">
                <a16:creationId xmlns:a16="http://schemas.microsoft.com/office/drawing/2014/main" id="{2BE3561F-E0CB-A224-0CEE-0E5A4C065E9C}"/>
              </a:ext>
            </a:extLst>
          </p:cNvPr>
          <p:cNvSpPr>
            <a:spLocks noGrp="1"/>
          </p:cNvSpPr>
          <p:nvPr>
            <p:ph idx="1"/>
          </p:nvPr>
        </p:nvSpPr>
        <p:spPr>
          <a:xfrm>
            <a:off x="513735" y="1029825"/>
            <a:ext cx="10515600" cy="5547956"/>
          </a:xfrm>
        </p:spPr>
        <p:txBody>
          <a:bodyPr>
            <a:normAutofit fontScale="62500" lnSpcReduction="20000"/>
          </a:bodyPr>
          <a:lstStyle/>
          <a:p>
            <a:pPr algn="ctr"/>
            <a:r>
              <a:rPr lang="en-US" sz="5100" b="1" i="0" dirty="0">
                <a:solidFill>
                  <a:srgbClr val="000000"/>
                </a:solidFill>
                <a:effectLst/>
                <a:latin typeface="Calibri" panose="020F0502020204030204" pitchFamily="34" charset="0"/>
                <a:cs typeface="Calibri" panose="020F0502020204030204" pitchFamily="34" charset="0"/>
              </a:rPr>
              <a:t>Primary Structure of Dicot Stem</a:t>
            </a:r>
            <a:endParaRPr lang="en-US" sz="5100" b="0" i="0" dirty="0">
              <a:solidFill>
                <a:srgbClr val="000000"/>
              </a:solidFill>
              <a:effectLst/>
              <a:latin typeface="Calibri" panose="020F0502020204030204" pitchFamily="34" charset="0"/>
              <a:cs typeface="Calibri" panose="020F0502020204030204" pitchFamily="34" charset="0"/>
            </a:endParaRPr>
          </a:p>
          <a:p>
            <a:pPr algn="just"/>
            <a:r>
              <a:rPr lang="en-US" sz="3500" b="0" i="0" dirty="0">
                <a:solidFill>
                  <a:srgbClr val="000000"/>
                </a:solidFill>
                <a:effectLst/>
                <a:latin typeface="Calibri" panose="020F0502020204030204" pitchFamily="34" charset="0"/>
                <a:cs typeface="Calibri" panose="020F0502020204030204" pitchFamily="34" charset="0"/>
              </a:rPr>
              <a:t>In young dicotyledonous stems, there are three distinct regions – the epidermis, the cortex, and the stele.</a:t>
            </a:r>
          </a:p>
          <a:p>
            <a:pPr algn="just"/>
            <a:r>
              <a:rPr lang="en-US" sz="3500" b="0" i="0" dirty="0">
                <a:solidFill>
                  <a:srgbClr val="000000"/>
                </a:solidFill>
                <a:effectLst/>
                <a:latin typeface="Calibri" panose="020F0502020204030204" pitchFamily="34" charset="0"/>
                <a:cs typeface="Calibri" panose="020F0502020204030204" pitchFamily="34" charset="0"/>
              </a:rPr>
              <a:t>These are described below:</a:t>
            </a:r>
          </a:p>
          <a:p>
            <a:pPr marL="0" indent="0" algn="just">
              <a:buNone/>
            </a:pPr>
            <a:endParaRPr lang="en-US" b="1" i="0" dirty="0">
              <a:solidFill>
                <a:srgbClr val="000000"/>
              </a:solidFill>
              <a:effectLst/>
              <a:latin typeface="Calibri" panose="020F0502020204030204" pitchFamily="34" charset="0"/>
              <a:cs typeface="Calibri" panose="020F0502020204030204" pitchFamily="34" charset="0"/>
            </a:endParaRPr>
          </a:p>
          <a:p>
            <a:pPr marL="0" indent="0" algn="just">
              <a:buNone/>
            </a:pPr>
            <a:r>
              <a:rPr lang="en-US" sz="3500" b="1" i="0" dirty="0">
                <a:solidFill>
                  <a:srgbClr val="000000"/>
                </a:solidFill>
                <a:effectLst/>
                <a:latin typeface="Calibri" panose="020F0502020204030204" pitchFamily="34" charset="0"/>
                <a:cs typeface="Calibri" panose="020F0502020204030204" pitchFamily="34" charset="0"/>
              </a:rPr>
              <a:t>Epidermis</a:t>
            </a:r>
            <a:endParaRPr lang="en-US" sz="3500" b="0" i="0" dirty="0">
              <a:solidFill>
                <a:srgbClr val="000000"/>
              </a:solidFill>
              <a:effectLst/>
              <a:latin typeface="Calibri" panose="020F0502020204030204" pitchFamily="34" charset="0"/>
              <a:cs typeface="Calibri" panose="020F0502020204030204" pitchFamily="34" charset="0"/>
            </a:endParaRPr>
          </a:p>
          <a:p>
            <a:pPr algn="just"/>
            <a:r>
              <a:rPr lang="en-US" sz="3500" b="0" i="0" dirty="0">
                <a:solidFill>
                  <a:srgbClr val="000000"/>
                </a:solidFill>
                <a:effectLst/>
                <a:latin typeface="Calibri" panose="020F0502020204030204" pitchFamily="34" charset="0"/>
                <a:cs typeface="Calibri" panose="020F0502020204030204" pitchFamily="34" charset="0"/>
              </a:rPr>
              <a:t>The epidermis consists of a single layer of cells and is the outermost layer of the stem.</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It contains stomata and produces various types of trichomes.</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The outer walls are greatly thickened and heavy cutinized.</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The cells are compactly arranged and do not possess intercellular spaces.</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In transverse section, the cells appear almost rectangular.</a:t>
            </a:r>
          </a:p>
          <a:p>
            <a:pPr marL="0" indent="0" algn="just">
              <a:buNone/>
            </a:pPr>
            <a:r>
              <a:rPr lang="en-US" sz="3500" b="1" i="0" u="sng" dirty="0">
                <a:solidFill>
                  <a:srgbClr val="000000"/>
                </a:solidFill>
                <a:effectLst/>
                <a:latin typeface="Calibri" panose="020F0502020204030204" pitchFamily="34" charset="0"/>
                <a:cs typeface="Calibri" panose="020F0502020204030204" pitchFamily="34" charset="0"/>
              </a:rPr>
              <a:t>Function</a:t>
            </a:r>
            <a:endParaRPr lang="en-US" sz="35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It serves mainly for restricting the rate of transpiration</a:t>
            </a:r>
          </a:p>
          <a:p>
            <a:pPr algn="just">
              <a:buFont typeface="Arial" panose="020B0604020202020204" pitchFamily="34" charset="0"/>
              <a:buChar char="•"/>
            </a:pPr>
            <a:r>
              <a:rPr lang="en-US" sz="3500" b="0" i="0" dirty="0">
                <a:solidFill>
                  <a:srgbClr val="000000"/>
                </a:solidFill>
                <a:effectLst/>
                <a:latin typeface="Calibri" panose="020F0502020204030204" pitchFamily="34" charset="0"/>
                <a:cs typeface="Calibri" panose="020F0502020204030204" pitchFamily="34" charset="0"/>
              </a:rPr>
              <a:t>It protects the underlying tissue from mechanical injury and from disease-producing organisms.</a:t>
            </a:r>
          </a:p>
          <a:p>
            <a:endParaRPr lang="ru-RU" dirty="0"/>
          </a:p>
        </p:txBody>
      </p:sp>
    </p:spTree>
    <p:extLst>
      <p:ext uri="{BB962C8B-B14F-4D97-AF65-F5344CB8AC3E}">
        <p14:creationId xmlns:p14="http://schemas.microsoft.com/office/powerpoint/2010/main" val="238467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Freeform: Shape 308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Isosceles Triangle 308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Рисунок 1">
            <a:extLst>
              <a:ext uri="{FF2B5EF4-FFF2-40B4-BE49-F238E27FC236}">
                <a16:creationId xmlns:a16="http://schemas.microsoft.com/office/drawing/2014/main" id="{35B3B1A4-8DC3-657B-897D-17E6AF31BC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9398" y="643467"/>
            <a:ext cx="10413203"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91" name="Isosceles Triangle 309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9407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512</TotalTime>
  <Words>3282</Words>
  <Application>Microsoft Office PowerPoint</Application>
  <PresentationFormat>Широкоэкранный</PresentationFormat>
  <Paragraphs>181</Paragraphs>
  <Slides>35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35</vt:i4>
      </vt:variant>
    </vt:vector>
  </HeadingPairs>
  <TitlesOfParts>
    <vt:vector size="45" baseType="lpstr">
      <vt:lpstr>Aptos</vt:lpstr>
      <vt:lpstr>Aptos Display</vt:lpstr>
      <vt:lpstr>Arial</vt:lpstr>
      <vt:lpstr>biosans_regular</vt:lpstr>
      <vt:lpstr>Calibri</vt:lpstr>
      <vt:lpstr>Droid Sans</vt:lpstr>
      <vt:lpstr>Helvetica</vt:lpstr>
      <vt:lpstr>Nunito Sans</vt:lpstr>
      <vt:lpstr>Tahoma</vt:lpstr>
      <vt:lpstr>Тема Office</vt:lpstr>
      <vt:lpstr>The morphological and anatomical structure of the stem </vt:lpstr>
      <vt:lpstr>The morphological structure of the stem</vt:lpstr>
      <vt:lpstr>Презентация PowerPoint</vt:lpstr>
      <vt:lpstr>The role of the stem is to: </vt:lpstr>
      <vt:lpstr>Stem Modifications </vt:lpstr>
      <vt:lpstr>Презентация PowerPoint</vt:lpstr>
      <vt:lpstr>Презентация PowerPoint</vt:lpstr>
      <vt:lpstr>The anatomical structure of the stem</vt:lpstr>
      <vt:lpstr>Презентация PowerPoint</vt:lpstr>
      <vt:lpstr>Cortex The region that lies next to the epidermis is the cortex. The innermost layer of the cortex is the endodermis, known also as the starch-sheath. It consists of a single layer of cells that surrounds the stele and contains numerous starch grains. Frequently it is most easily distinguishable from the surrounding tissue by the presence of these starch grains.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Vascular bundle: The part of the transport system that runs through the plant and carries water, minerals, and nutrition to different parts of the plant. </vt:lpstr>
      <vt:lpstr>Презентация PowerPoint</vt:lpstr>
      <vt:lpstr>Презентация PowerPoint</vt:lpstr>
      <vt:lpstr>Primary Structure of Monocot Stem </vt:lpstr>
      <vt:lpstr>Презентация PowerPoint</vt:lpstr>
      <vt:lpstr>Презентация PowerPoint</vt:lpstr>
      <vt:lpstr>Primary Growth </vt:lpstr>
      <vt:lpstr>Secondary grows </vt:lpstr>
      <vt:lpstr>Презентация PowerPoint</vt:lpstr>
      <vt:lpstr>Презентация PowerPoint</vt:lpstr>
      <vt:lpstr>Презентация PowerPoint</vt:lpstr>
      <vt:lpstr>Презентация PowerPoint</vt:lpstr>
      <vt:lpstr>Annual Rings </vt:lpstr>
      <vt:lpstr>Презентация PowerPoint</vt:lpstr>
      <vt:lpstr>The differences between stem structure of Dicot and Monocots </vt:lpstr>
      <vt:lpstr>Презентация PowerPoint</vt:lpstr>
      <vt:lpstr>Презентация PowerPoint</vt:lpstr>
      <vt:lpstr>Key Points </vt:lpstr>
      <vt:lpstr>Key Terms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morphological and anatomical structure of the stem </dc:title>
  <dc:creator>Жамалова Жанылган</dc:creator>
  <cp:lastModifiedBy>Зарина</cp:lastModifiedBy>
  <cp:revision>5</cp:revision>
  <dcterms:created xsi:type="dcterms:W3CDTF">2024-03-11T05:24:36Z</dcterms:created>
  <dcterms:modified xsi:type="dcterms:W3CDTF">2024-03-11T13:57:02Z</dcterms:modified>
</cp:coreProperties>
</file>